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id-ID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id-ID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0;p154"/>
          <p:cNvSpPr/>
          <p:nvPr/>
        </p:nvSpPr>
        <p:spPr>
          <a:xfrm flipH="1">
            <a:off x="2160" y="304560"/>
            <a:ext cx="1673280" cy="22644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Google Shape;11;p154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Google Shape;12;p154"/>
          <p:cNvSpPr/>
          <p:nvPr/>
        </p:nvSpPr>
        <p:spPr>
          <a:xfrm flipH="1">
            <a:off x="2880" y="4822560"/>
            <a:ext cx="672516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Google Shape;13;p154"/>
          <p:cNvSpPr/>
          <p:nvPr/>
        </p:nvSpPr>
        <p:spPr>
          <a:xfrm>
            <a:off x="0" y="0"/>
            <a:ext cx="9143640" cy="39096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Google Shape;16;p154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p154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18;p154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7" name="Google Shape;20;p154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8" name="Google Shape;21;p154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9" name="Google Shape;22;p154"/>
          <p:cNvSpPr/>
          <p:nvPr/>
        </p:nvSpPr>
        <p:spPr>
          <a:xfrm>
            <a:off x="451080" y="-29520"/>
            <a:ext cx="304884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10" name="Google Shape;24;p155"/>
          <p:cNvSpPr/>
          <p:nvPr/>
        </p:nvSpPr>
        <p:spPr>
          <a:xfrm>
            <a:off x="0" y="0"/>
            <a:ext cx="9143640" cy="5183280"/>
          </a:xfrm>
          <a:prstGeom prst="rect">
            <a:avLst/>
          </a:prstGeom>
          <a:gradFill rotWithShape="0">
            <a:gsLst>
              <a:gs pos="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63880" y="2762640"/>
            <a:ext cx="5834520" cy="693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id-ID" sz="4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" name="Google Shape;27;p155"/>
          <p:cNvSpPr/>
          <p:nvPr/>
        </p:nvSpPr>
        <p:spPr>
          <a:xfrm>
            <a:off x="263880" y="1659960"/>
            <a:ext cx="6243840" cy="88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1350" b="0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1350" b="0" strike="noStrike" spc="-1">
              <a:latin typeface="Arial"/>
            </a:endParaRPr>
          </a:p>
        </p:txBody>
      </p:sp>
      <p:sp>
        <p:nvSpPr>
          <p:cNvPr id="13" name="Google Shape;28;p155"/>
          <p:cNvSpPr/>
          <p:nvPr/>
        </p:nvSpPr>
        <p:spPr>
          <a:xfrm>
            <a:off x="330480" y="2400480"/>
            <a:ext cx="5907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70C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Google Shape;29;p155"/>
          <p:cNvPicPr/>
          <p:nvPr/>
        </p:nvPicPr>
        <p:blipFill>
          <a:blip r:embed="rId18"/>
          <a:stretch/>
        </p:blipFill>
        <p:spPr>
          <a:xfrm>
            <a:off x="6508080" y="2005200"/>
            <a:ext cx="2724120" cy="272412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30;p155"/>
          <p:cNvPicPr/>
          <p:nvPr/>
        </p:nvPicPr>
        <p:blipFill>
          <a:blip r:embed="rId14"/>
          <a:stretch/>
        </p:blipFill>
        <p:spPr>
          <a:xfrm>
            <a:off x="7786440" y="739800"/>
            <a:ext cx="835560" cy="445320"/>
          </a:xfrm>
          <a:prstGeom prst="rect">
            <a:avLst/>
          </a:prstGeom>
          <a:ln w="0">
            <a:noFill/>
          </a:ln>
        </p:spPr>
      </p:pic>
      <p:pic>
        <p:nvPicPr>
          <p:cNvPr id="16" name="Google Shape;31;p155"/>
          <p:cNvPicPr/>
          <p:nvPr/>
        </p:nvPicPr>
        <p:blipFill>
          <a:blip r:embed="rId15"/>
          <a:stretch/>
        </p:blipFill>
        <p:spPr>
          <a:xfrm>
            <a:off x="102240" y="90000"/>
            <a:ext cx="634320" cy="634320"/>
          </a:xfrm>
          <a:prstGeom prst="rect">
            <a:avLst/>
          </a:prstGeom>
          <a:ln w="0">
            <a:noFill/>
          </a:ln>
        </p:spPr>
      </p:pic>
      <p:sp>
        <p:nvSpPr>
          <p:cNvPr id="17" name="Google Shape;32;p155"/>
          <p:cNvSpPr/>
          <p:nvPr/>
        </p:nvSpPr>
        <p:spPr>
          <a:xfrm>
            <a:off x="750960" y="167760"/>
            <a:ext cx="30488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3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83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3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830" b="0" strike="noStrike" spc="-1">
              <a:latin typeface="Arial"/>
            </a:endParaRPr>
          </a:p>
        </p:txBody>
      </p:sp>
      <p:sp>
        <p:nvSpPr>
          <p:cNvPr id="18" name="Google Shape;33;p155"/>
          <p:cNvSpPr/>
          <p:nvPr/>
        </p:nvSpPr>
        <p:spPr>
          <a:xfrm>
            <a:off x="1922400" y="4891320"/>
            <a:ext cx="5409720" cy="29160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" name="Google Shape;34;p155" descr="Facebook Logo PNG, Free Download Logo Facebook Clipart - Free Transparent PNG  Logos"/>
          <p:cNvPicPr/>
          <p:nvPr/>
        </p:nvPicPr>
        <p:blipFill>
          <a:blip r:embed="rId19"/>
          <a:stretch/>
        </p:blipFill>
        <p:spPr>
          <a:xfrm>
            <a:off x="2057760" y="4932720"/>
            <a:ext cx="192600" cy="169920"/>
          </a:xfrm>
          <a:prstGeom prst="rect">
            <a:avLst/>
          </a:prstGeom>
          <a:ln w="0">
            <a:noFill/>
          </a:ln>
        </p:spPr>
      </p:pic>
      <p:sp>
        <p:nvSpPr>
          <p:cNvPr id="20" name="Google Shape;35;p155"/>
          <p:cNvSpPr/>
          <p:nvPr/>
        </p:nvSpPr>
        <p:spPr>
          <a:xfrm>
            <a:off x="2243160" y="4930200"/>
            <a:ext cx="59832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680" b="0" strike="noStrike" spc="-1">
                <a:solidFill>
                  <a:srgbClr val="7F7F7F"/>
                </a:solidFill>
                <a:latin typeface="Arial"/>
                <a:ea typeface="Arial"/>
              </a:rPr>
              <a:t>ditjen.dikti</a:t>
            </a:r>
            <a:endParaRPr lang="id-ID" sz="680" b="0" strike="noStrike" spc="-1">
              <a:latin typeface="Arial"/>
            </a:endParaRPr>
          </a:p>
        </p:txBody>
      </p:sp>
      <p:pic>
        <p:nvPicPr>
          <p:cNvPr id="21" name="Google Shape;36;p155" descr="Twitter Logo transparent PNG - StickPNG"/>
          <p:cNvPicPr/>
          <p:nvPr/>
        </p:nvPicPr>
        <p:blipFill>
          <a:blip r:embed="rId20"/>
          <a:stretch/>
        </p:blipFill>
        <p:spPr>
          <a:xfrm>
            <a:off x="2836440" y="4872600"/>
            <a:ext cx="302760" cy="310320"/>
          </a:xfrm>
          <a:prstGeom prst="rect">
            <a:avLst/>
          </a:prstGeom>
          <a:ln w="0">
            <a:noFill/>
          </a:ln>
        </p:spPr>
      </p:pic>
      <p:pic>
        <p:nvPicPr>
          <p:cNvPr id="22" name="Google Shape;37;p155"/>
          <p:cNvPicPr/>
          <p:nvPr/>
        </p:nvPicPr>
        <p:blipFill>
          <a:blip r:embed="rId21"/>
          <a:stretch/>
        </p:blipFill>
        <p:spPr>
          <a:xfrm>
            <a:off x="3783240" y="4925520"/>
            <a:ext cx="238320" cy="198720"/>
          </a:xfrm>
          <a:prstGeom prst="rect">
            <a:avLst/>
          </a:prstGeom>
          <a:ln w="0">
            <a:noFill/>
          </a:ln>
        </p:spPr>
      </p:pic>
      <p:pic>
        <p:nvPicPr>
          <p:cNvPr id="23" name="Google Shape;38;p155" descr="YouTube Logo PNG, Transparent YouTube Logo Icon Free DOWNLOAD"/>
          <p:cNvPicPr/>
          <p:nvPr/>
        </p:nvPicPr>
        <p:blipFill>
          <a:blip r:embed="rId22"/>
          <a:srcRect l="24853" t="26004" r="24229" b="25545"/>
          <a:stretch/>
        </p:blipFill>
        <p:spPr>
          <a:xfrm>
            <a:off x="4619160" y="4905720"/>
            <a:ext cx="367560" cy="240840"/>
          </a:xfrm>
          <a:prstGeom prst="rect">
            <a:avLst/>
          </a:prstGeom>
          <a:ln w="0">
            <a:noFill/>
          </a:ln>
        </p:spPr>
      </p:pic>
      <p:pic>
        <p:nvPicPr>
          <p:cNvPr id="24" name="Google Shape;39;p155" descr="Website Logo PNG, Web Site Logos Free Download - Free Transparent PNG Logos"/>
          <p:cNvPicPr/>
          <p:nvPr/>
        </p:nvPicPr>
        <p:blipFill>
          <a:blip r:embed="rId23"/>
          <a:stretch/>
        </p:blipFill>
        <p:spPr>
          <a:xfrm>
            <a:off x="5790600" y="4918320"/>
            <a:ext cx="202680" cy="196200"/>
          </a:xfrm>
          <a:prstGeom prst="rect">
            <a:avLst/>
          </a:prstGeom>
          <a:ln w="0">
            <a:noFill/>
          </a:ln>
        </p:spPr>
      </p:pic>
      <p:sp>
        <p:nvSpPr>
          <p:cNvPr id="25" name="Google Shape;40;p155"/>
          <p:cNvSpPr/>
          <p:nvPr/>
        </p:nvSpPr>
        <p:spPr>
          <a:xfrm>
            <a:off x="3070080" y="4935960"/>
            <a:ext cx="72972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680" b="0" strike="noStrike" spc="-1">
                <a:solidFill>
                  <a:srgbClr val="7F7F7F"/>
                </a:solidFill>
                <a:latin typeface="Arial"/>
                <a:ea typeface="Arial"/>
              </a:rPr>
              <a:t>@ditjendikti</a:t>
            </a:r>
            <a:endParaRPr lang="id-ID" sz="680" b="0" strike="noStrike" spc="-1">
              <a:latin typeface="Arial"/>
            </a:endParaRPr>
          </a:p>
        </p:txBody>
      </p:sp>
      <p:sp>
        <p:nvSpPr>
          <p:cNvPr id="26" name="Google Shape;41;p155"/>
          <p:cNvSpPr/>
          <p:nvPr/>
        </p:nvSpPr>
        <p:spPr>
          <a:xfrm>
            <a:off x="4016520" y="4934880"/>
            <a:ext cx="59832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680" b="0" strike="noStrike" spc="-1">
                <a:solidFill>
                  <a:srgbClr val="7F7F7F"/>
                </a:solidFill>
                <a:latin typeface="Arial"/>
                <a:ea typeface="Arial"/>
              </a:rPr>
              <a:t>ditjen.dikti</a:t>
            </a:r>
            <a:endParaRPr lang="id-ID" sz="680" b="0" strike="noStrike" spc="-1">
              <a:latin typeface="Arial"/>
            </a:endParaRPr>
          </a:p>
        </p:txBody>
      </p:sp>
      <p:sp>
        <p:nvSpPr>
          <p:cNvPr id="27" name="Google Shape;42;p155"/>
          <p:cNvSpPr/>
          <p:nvPr/>
        </p:nvSpPr>
        <p:spPr>
          <a:xfrm>
            <a:off x="4947120" y="4930200"/>
            <a:ext cx="95868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680" b="0" strike="noStrike" spc="-1">
                <a:solidFill>
                  <a:srgbClr val="7F7F7F"/>
                </a:solidFill>
                <a:latin typeface="Arial"/>
                <a:ea typeface="Arial"/>
              </a:rPr>
              <a:t>Ditjen Diktiristek</a:t>
            </a:r>
            <a:endParaRPr lang="id-ID" sz="680" b="0" strike="noStrike" spc="-1">
              <a:latin typeface="Arial"/>
            </a:endParaRPr>
          </a:p>
        </p:txBody>
      </p:sp>
      <p:sp>
        <p:nvSpPr>
          <p:cNvPr id="28" name="Google Shape;43;p155"/>
          <p:cNvSpPr/>
          <p:nvPr/>
        </p:nvSpPr>
        <p:spPr>
          <a:xfrm>
            <a:off x="6015600" y="4930920"/>
            <a:ext cx="131652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680" b="0" strike="noStrike" spc="-1">
                <a:solidFill>
                  <a:srgbClr val="7F7F7F"/>
                </a:solidFill>
                <a:latin typeface="Arial"/>
                <a:ea typeface="Arial"/>
              </a:rPr>
              <a:t>https://dikti.kemdikbud.go.id/</a:t>
            </a:r>
            <a:endParaRPr lang="id-ID" sz="680" b="0" strike="noStrike" spc="-1">
              <a:latin typeface="Arial"/>
            </a:endParaRPr>
          </a:p>
        </p:txBody>
      </p:sp>
      <p:pic>
        <p:nvPicPr>
          <p:cNvPr id="29" name="Google Shape;44;p155"/>
          <p:cNvPicPr/>
          <p:nvPr/>
        </p:nvPicPr>
        <p:blipFill>
          <a:blip r:embed="rId17"/>
          <a:stretch/>
        </p:blipFill>
        <p:spPr>
          <a:xfrm>
            <a:off x="7960320" y="1315080"/>
            <a:ext cx="662040" cy="47232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45;p155"/>
          <p:cNvPicPr/>
          <p:nvPr/>
        </p:nvPicPr>
        <p:blipFill>
          <a:blip r:embed="rId16"/>
          <a:stretch/>
        </p:blipFill>
        <p:spPr>
          <a:xfrm>
            <a:off x="6905880" y="739080"/>
            <a:ext cx="718200" cy="52668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0;p154"/>
          <p:cNvSpPr/>
          <p:nvPr/>
        </p:nvSpPr>
        <p:spPr>
          <a:xfrm flipH="1">
            <a:off x="2160" y="304560"/>
            <a:ext cx="1673280" cy="22644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Google Shape;11;p154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Google Shape;12;p154"/>
          <p:cNvSpPr/>
          <p:nvPr/>
        </p:nvSpPr>
        <p:spPr>
          <a:xfrm flipH="1">
            <a:off x="2880" y="4822560"/>
            <a:ext cx="672516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Google Shape;13;p154"/>
          <p:cNvSpPr/>
          <p:nvPr/>
        </p:nvSpPr>
        <p:spPr>
          <a:xfrm>
            <a:off x="0" y="0"/>
            <a:ext cx="9143640" cy="39096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2" name="Google Shape;16;p154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7;p154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74" name="Google Shape;18;p154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75" name="Google Shape;20;p154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21;p154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22;p154"/>
          <p:cNvSpPr/>
          <p:nvPr/>
        </p:nvSpPr>
        <p:spPr>
          <a:xfrm>
            <a:off x="451080" y="-29520"/>
            <a:ext cx="304884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93840" y="676800"/>
            <a:ext cx="7983720" cy="615240"/>
          </a:xfrm>
          <a:prstGeom prst="rect">
            <a:avLst/>
          </a:prstGeom>
          <a:noFill/>
          <a:ln w="0">
            <a:noFill/>
          </a:ln>
        </p:spPr>
        <p:txBody>
          <a:bodyPr lIns="68400" tIns="34200" rIns="68400" bIns="34200" anchor="ctr">
            <a:normAutofit/>
          </a:bodyPr>
          <a:lstStyle/>
          <a:p>
            <a:r>
              <a:rPr lang="id-ID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93840" y="1470600"/>
            <a:ext cx="7983720" cy="3098160"/>
          </a:xfrm>
          <a:prstGeom prst="rect">
            <a:avLst/>
          </a:prstGeom>
          <a:noFill/>
          <a:ln w="0">
            <a:noFill/>
          </a:ln>
        </p:spPr>
        <p:txBody>
          <a:bodyPr lIns="68400" tIns="34200" rIns="68400" bIns="342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501400" y="4382640"/>
            <a:ext cx="456480" cy="273600"/>
          </a:xfrm>
          <a:prstGeom prst="rect">
            <a:avLst/>
          </a:prstGeom>
          <a:noFill/>
          <a:ln w="0">
            <a:noFill/>
          </a:ln>
        </p:spPr>
        <p:txBody>
          <a:bodyPr lIns="68400" tIns="34200" rIns="68400" bIns="342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C9209B8-A8A7-47A3-A169-D688BEE7ACEA}" type="slidenum">
              <a:rPr lang="en-US" sz="9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id-ID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0;p154"/>
          <p:cNvSpPr/>
          <p:nvPr/>
        </p:nvSpPr>
        <p:spPr>
          <a:xfrm flipH="1">
            <a:off x="2160" y="304560"/>
            <a:ext cx="1673280" cy="22644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Google Shape;11;p154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Google Shape;12;p154"/>
          <p:cNvSpPr/>
          <p:nvPr/>
        </p:nvSpPr>
        <p:spPr>
          <a:xfrm flipH="1">
            <a:off x="2880" y="4822560"/>
            <a:ext cx="672516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Google Shape;13;p154"/>
          <p:cNvSpPr/>
          <p:nvPr/>
        </p:nvSpPr>
        <p:spPr>
          <a:xfrm>
            <a:off x="0" y="0"/>
            <a:ext cx="9143640" cy="39096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1" name="Google Shape;16;p154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7;p154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18;p154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124" name="Google Shape;20;p154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21;p154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126" name="Google Shape;22;p154"/>
          <p:cNvSpPr/>
          <p:nvPr/>
        </p:nvSpPr>
        <p:spPr>
          <a:xfrm>
            <a:off x="451080" y="-29520"/>
            <a:ext cx="304884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dt"/>
          </p:nvPr>
        </p:nvSpPr>
        <p:spPr>
          <a:xfrm>
            <a:off x="0" y="0"/>
            <a:ext cx="2999520" cy="299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id-ID" sz="2400" b="0" strike="noStrike" spc="-1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/>
          </p:nvPr>
        </p:nvSpPr>
        <p:spPr>
          <a:xfrm>
            <a:off x="0" y="0"/>
            <a:ext cx="2999520" cy="299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id-ID" sz="2400" b="0" strike="noStrike" spc="-1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/>
          </p:nvPr>
        </p:nvSpPr>
        <p:spPr>
          <a:xfrm>
            <a:off x="8587800" y="4382640"/>
            <a:ext cx="3823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5C5F8F-BF0D-4ECE-A642-6C671CC3865D}" type="slidenum">
              <a:rPr lang="en-US" sz="9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id-ID" sz="900" b="0" strike="noStrike" spc="-1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77;gfcc8e11bbb_0_89"/>
          <p:cNvSpPr/>
          <p:nvPr/>
        </p:nvSpPr>
        <p:spPr>
          <a:xfrm flipH="1">
            <a:off x="-5400" y="304560"/>
            <a:ext cx="1680480" cy="22788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Google Shape;78;gfcc8e11bbb_0_89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Google Shape;79;gfcc8e11bbb_0_89"/>
          <p:cNvSpPr/>
          <p:nvPr/>
        </p:nvSpPr>
        <p:spPr>
          <a:xfrm flipH="1">
            <a:off x="-3600" y="4822560"/>
            <a:ext cx="673164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Google Shape;80;gfcc8e11bbb_0_89"/>
          <p:cNvSpPr/>
          <p:nvPr/>
        </p:nvSpPr>
        <p:spPr>
          <a:xfrm>
            <a:off x="0" y="0"/>
            <a:ext cx="9143640" cy="39132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Google Shape;83;gfcc8e11bbb_0_89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84;gfcc8e11bbb_0_89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85;gfcc8e11bbb_0_89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175" name="Google Shape;87;gfcc8e11bbb_0_89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88;gfcc8e11bbb_0_89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89;gfcc8e11bbb_0_89"/>
          <p:cNvSpPr/>
          <p:nvPr/>
        </p:nvSpPr>
        <p:spPr>
          <a:xfrm>
            <a:off x="451080" y="-29520"/>
            <a:ext cx="304920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178" name="Google Shape;91;gfcc8e11bbb_0_134"/>
          <p:cNvSpPr/>
          <p:nvPr/>
        </p:nvSpPr>
        <p:spPr>
          <a:xfrm>
            <a:off x="0" y="1674360"/>
            <a:ext cx="9143640" cy="2279520"/>
          </a:xfrm>
          <a:prstGeom prst="rect">
            <a:avLst/>
          </a:prstGeom>
          <a:gradFill rotWithShape="0">
            <a:gsLst>
              <a:gs pos="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PlaceHolder 1"/>
          <p:cNvSpPr>
            <a:spLocks noGrp="1"/>
          </p:cNvSpPr>
          <p:nvPr>
            <p:ph type="sldNum"/>
          </p:nvPr>
        </p:nvSpPr>
        <p:spPr>
          <a:xfrm>
            <a:off x="8587800" y="4382640"/>
            <a:ext cx="3823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53DBC54-5541-4F5E-B495-74A2764B801D}" type="slidenum">
              <a:rPr lang="en-US" sz="9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id-ID" sz="900" b="0" strike="noStrike" spc="-1">
              <a:latin typeface="Times New Roman"/>
            </a:endParaRPr>
          </a:p>
        </p:txBody>
      </p:sp>
      <p:pic>
        <p:nvPicPr>
          <p:cNvPr id="180" name="Google Shape;93;gfcc8e11bbb_0_134"/>
          <p:cNvPicPr/>
          <p:nvPr/>
        </p:nvPicPr>
        <p:blipFill>
          <a:blip r:embed="rId18"/>
          <a:stretch/>
        </p:blipFill>
        <p:spPr>
          <a:xfrm>
            <a:off x="7191720" y="1794600"/>
            <a:ext cx="1724040" cy="172404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2"/>
          <p:cNvSpPr>
            <a:spLocks noGrp="1"/>
          </p:cNvSpPr>
          <p:nvPr>
            <p:ph type="title"/>
          </p:nvPr>
        </p:nvSpPr>
        <p:spPr>
          <a:xfrm>
            <a:off x="227880" y="205128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r>
              <a:rPr lang="id-ID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0;p154"/>
          <p:cNvSpPr/>
          <p:nvPr/>
        </p:nvSpPr>
        <p:spPr>
          <a:xfrm flipH="1">
            <a:off x="2160" y="304560"/>
            <a:ext cx="1673280" cy="22644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Google Shape;11;p154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Google Shape;12;p154"/>
          <p:cNvSpPr/>
          <p:nvPr/>
        </p:nvSpPr>
        <p:spPr>
          <a:xfrm flipH="1">
            <a:off x="2880" y="4822560"/>
            <a:ext cx="672516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Google Shape;13;p154"/>
          <p:cNvSpPr/>
          <p:nvPr/>
        </p:nvSpPr>
        <p:spPr>
          <a:xfrm>
            <a:off x="0" y="0"/>
            <a:ext cx="9143640" cy="39096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3" name="Google Shape;16;p154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224" name="Google Shape;17;p154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18;p154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226" name="Google Shape;20;p154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21;p154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22;p154"/>
          <p:cNvSpPr/>
          <p:nvPr/>
        </p:nvSpPr>
        <p:spPr>
          <a:xfrm>
            <a:off x="451080" y="-29520"/>
            <a:ext cx="304884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d-ID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77;gfcc8e11bbb_0_89"/>
          <p:cNvSpPr/>
          <p:nvPr/>
        </p:nvSpPr>
        <p:spPr>
          <a:xfrm flipH="1">
            <a:off x="-5400" y="304560"/>
            <a:ext cx="1680480" cy="22788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Google Shape;78;gfcc8e11bbb_0_89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Google Shape;79;gfcc8e11bbb_0_89"/>
          <p:cNvSpPr/>
          <p:nvPr/>
        </p:nvSpPr>
        <p:spPr>
          <a:xfrm flipH="1">
            <a:off x="-3600" y="4822560"/>
            <a:ext cx="673164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Google Shape;80;gfcc8e11bbb_0_89"/>
          <p:cNvSpPr/>
          <p:nvPr/>
        </p:nvSpPr>
        <p:spPr>
          <a:xfrm>
            <a:off x="0" y="0"/>
            <a:ext cx="9143640" cy="39132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2" name="Google Shape;83;gfcc8e11bbb_0_89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84;gfcc8e11bbb_0_89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274" name="Google Shape;85;gfcc8e11bbb_0_89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275" name="Google Shape;87;gfcc8e11bbb_0_89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276" name="Google Shape;88;gfcc8e11bbb_0_89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277" name="Google Shape;89;gfcc8e11bbb_0_89"/>
          <p:cNvSpPr/>
          <p:nvPr/>
        </p:nvSpPr>
        <p:spPr>
          <a:xfrm>
            <a:off x="451080" y="-29520"/>
            <a:ext cx="304920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id-ID" sz="27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0" name="PlaceHolder 3"/>
          <p:cNvSpPr>
            <a:spLocks noGrp="1"/>
          </p:cNvSpPr>
          <p:nvPr>
            <p:ph type="sldNum"/>
          </p:nvPr>
        </p:nvSpPr>
        <p:spPr>
          <a:xfrm>
            <a:off x="8588520" y="4383000"/>
            <a:ext cx="382320" cy="272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0DBAF8-C39D-4460-A2B9-841D6810885A}" type="slidenum">
              <a:rPr lang="en-US" sz="9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id-ID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10;p154"/>
          <p:cNvSpPr/>
          <p:nvPr/>
        </p:nvSpPr>
        <p:spPr>
          <a:xfrm flipH="1">
            <a:off x="2160" y="304560"/>
            <a:ext cx="1673280" cy="226440"/>
          </a:xfrm>
          <a:custGeom>
            <a:avLst/>
            <a:gdLst/>
            <a:ahLst/>
            <a:cxnLst/>
            <a:rect l="l" t="t" r="r" b="b"/>
            <a:pathLst>
              <a:path w="9086554" h="1362809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Google Shape;11;p154"/>
          <p:cNvSpPr/>
          <p:nvPr/>
        </p:nvSpPr>
        <p:spPr>
          <a:xfrm>
            <a:off x="3600" y="4839120"/>
            <a:ext cx="9143640" cy="332640"/>
          </a:xfrm>
          <a:prstGeom prst="rect">
            <a:avLst/>
          </a:prstGeom>
          <a:gradFill rotWithShape="0">
            <a:gsLst>
              <a:gs pos="0">
                <a:srgbClr val="1EA4B2"/>
              </a:gs>
              <a:gs pos="100000">
                <a:srgbClr val="ABE1DC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Google Shape;12;p154"/>
          <p:cNvSpPr/>
          <p:nvPr/>
        </p:nvSpPr>
        <p:spPr>
          <a:xfrm flipH="1">
            <a:off x="2880" y="4822560"/>
            <a:ext cx="6725160" cy="286920"/>
          </a:xfrm>
          <a:custGeom>
            <a:avLst/>
            <a:gdLst/>
            <a:ahLst/>
            <a:cxnLst/>
            <a:rect l="l" t="t" r="r" b="b"/>
            <a:pathLst>
              <a:path w="9036404" h="1400807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Google Shape;13;p154"/>
          <p:cNvSpPr/>
          <p:nvPr/>
        </p:nvSpPr>
        <p:spPr>
          <a:xfrm>
            <a:off x="0" y="0"/>
            <a:ext cx="9143640" cy="390960"/>
          </a:xfrm>
          <a:prstGeom prst="rect">
            <a:avLst/>
          </a:prstGeom>
          <a:gradFill rotWithShape="0">
            <a:gsLst>
              <a:gs pos="33000">
                <a:srgbClr val="ABE1DC"/>
              </a:gs>
              <a:gs pos="100000">
                <a:srgbClr val="1EA4B2"/>
              </a:gs>
            </a:gsLst>
            <a:lin ang="27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1" name="Google Shape;16;p154"/>
          <p:cNvPicPr/>
          <p:nvPr/>
        </p:nvPicPr>
        <p:blipFill>
          <a:blip r:embed="rId14"/>
          <a:stretch/>
        </p:blipFill>
        <p:spPr>
          <a:xfrm>
            <a:off x="8497080" y="4865760"/>
            <a:ext cx="460800" cy="245520"/>
          </a:xfrm>
          <a:prstGeom prst="rect">
            <a:avLst/>
          </a:prstGeom>
          <a:ln w="0">
            <a:noFill/>
          </a:ln>
        </p:spPr>
      </p:pic>
      <p:pic>
        <p:nvPicPr>
          <p:cNvPr id="322" name="Google Shape;17;p154"/>
          <p:cNvPicPr/>
          <p:nvPr/>
        </p:nvPicPr>
        <p:blipFill>
          <a:blip r:embed="rId15"/>
          <a:stretch/>
        </p:blipFill>
        <p:spPr>
          <a:xfrm>
            <a:off x="102240" y="21960"/>
            <a:ext cx="348480" cy="348480"/>
          </a:xfrm>
          <a:prstGeom prst="rect">
            <a:avLst/>
          </a:prstGeom>
          <a:ln w="0">
            <a:noFill/>
          </a:ln>
        </p:spPr>
      </p:pic>
      <p:sp>
        <p:nvSpPr>
          <p:cNvPr id="323" name="Google Shape;18;p154"/>
          <p:cNvSpPr/>
          <p:nvPr/>
        </p:nvSpPr>
        <p:spPr>
          <a:xfrm>
            <a:off x="5443200" y="44280"/>
            <a:ext cx="350532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100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750" b="1" i="1" strike="noStrike" spc="-1">
                <a:solidFill>
                  <a:srgbClr val="0070C0"/>
                </a:solidFill>
                <a:latin typeface="Garamond"/>
                <a:ea typeface="Garamond"/>
              </a:rPr>
              <a:t>MICROCREDENTIAL: ASSOCIATE DATA SCIENTIST</a:t>
            </a:r>
            <a:r>
              <a:t/>
            </a:r>
            <a:br/>
            <a:r>
              <a:rPr lang="en-US" sz="750" b="0" i="1" strike="noStrike" spc="-1">
                <a:solidFill>
                  <a:srgbClr val="3F3F3F"/>
                </a:solidFill>
                <a:latin typeface="Garamond"/>
                <a:ea typeface="Garamond"/>
              </a:rPr>
              <a:t>01 November – 10 Desember 2021</a:t>
            </a:r>
            <a:endParaRPr lang="id-ID" sz="750" b="0" strike="noStrike" spc="-1">
              <a:latin typeface="Arial"/>
            </a:endParaRPr>
          </a:p>
        </p:txBody>
      </p:sp>
      <p:pic>
        <p:nvPicPr>
          <p:cNvPr id="324" name="Google Shape;20;p154"/>
          <p:cNvPicPr/>
          <p:nvPr/>
        </p:nvPicPr>
        <p:blipFill>
          <a:blip r:embed="rId16"/>
          <a:stretch/>
        </p:blipFill>
        <p:spPr>
          <a:xfrm>
            <a:off x="8043840" y="4852800"/>
            <a:ext cx="377280" cy="27648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21;p154"/>
          <p:cNvPicPr/>
          <p:nvPr/>
        </p:nvPicPr>
        <p:blipFill>
          <a:blip r:embed="rId17"/>
          <a:stretch/>
        </p:blipFill>
        <p:spPr>
          <a:xfrm>
            <a:off x="7543800" y="4816440"/>
            <a:ext cx="448200" cy="319680"/>
          </a:xfrm>
          <a:prstGeom prst="rect">
            <a:avLst/>
          </a:prstGeom>
          <a:ln w="0">
            <a:noFill/>
          </a:ln>
        </p:spPr>
      </p:pic>
      <p:sp>
        <p:nvSpPr>
          <p:cNvPr id="326" name="Google Shape;22;p154"/>
          <p:cNvSpPr/>
          <p:nvPr/>
        </p:nvSpPr>
        <p:spPr>
          <a:xfrm>
            <a:off x="451080" y="-29520"/>
            <a:ext cx="304884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Direktorat Jenderal Pendidikan Tinggi, Riset, dan, Teknologi</a:t>
            </a:r>
            <a:endParaRPr lang="id-ID" sz="75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50" b="0" strike="noStrike" spc="-1">
                <a:solidFill>
                  <a:srgbClr val="000000"/>
                </a:solidFill>
                <a:latin typeface="Arial"/>
                <a:ea typeface="Arial"/>
              </a:rPr>
              <a:t>Kementerian Pendidikan, Kebudayaan, Riset, dan Teknologi Republik Indonesia</a:t>
            </a:r>
            <a:endParaRPr lang="id-ID" sz="750" b="0" strike="noStrike" spc="-1">
              <a:latin typeface="Arial"/>
            </a:endParaRPr>
          </a:p>
        </p:txBody>
      </p:sp>
      <p:grpSp>
        <p:nvGrpSpPr>
          <p:cNvPr id="327" name="Google Shape;55;p161"/>
          <p:cNvGrpSpPr/>
          <p:nvPr/>
        </p:nvGrpSpPr>
        <p:grpSpPr>
          <a:xfrm>
            <a:off x="0" y="1804320"/>
            <a:ext cx="9143640" cy="1939680"/>
            <a:chOff x="0" y="1804320"/>
            <a:chExt cx="9143640" cy="1939680"/>
          </a:xfrm>
        </p:grpSpPr>
        <p:sp>
          <p:nvSpPr>
            <p:cNvPr id="328" name="Google Shape;56;p161"/>
            <p:cNvSpPr/>
            <p:nvPr/>
          </p:nvSpPr>
          <p:spPr>
            <a:xfrm>
              <a:off x="0" y="1804320"/>
              <a:ext cx="9143640" cy="1939680"/>
            </a:xfrm>
            <a:prstGeom prst="rect">
              <a:avLst/>
            </a:prstGeom>
            <a:solidFill>
              <a:srgbClr val="F2F2F2">
                <a:alpha val="8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0" tIns="0" rIns="72000" bIns="2160000" anchor="b">
              <a:noAutofit/>
            </a:bodyPr>
            <a:lstStyle/>
            <a:p>
              <a:pPr>
                <a:lnSpc>
                  <a:spcPct val="90000"/>
                </a:lnSpc>
                <a:tabLst>
                  <a:tab pos="0" algn="l"/>
                </a:tabLst>
              </a:pPr>
              <a:endParaRPr lang="id-ID" sz="18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pos="0" algn="l"/>
                </a:tabLst>
              </a:pPr>
              <a:endParaRPr lang="id-ID" sz="18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pos="0" algn="l"/>
                </a:tabLst>
              </a:pPr>
              <a:endParaRPr lang="id-ID" sz="18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tabLst>
                  <a:tab pos="0" algn="l"/>
                </a:tabLst>
              </a:pPr>
              <a:endParaRPr lang="id-ID" sz="1800" b="0" strike="noStrike" spc="-1">
                <a:latin typeface="Arial"/>
              </a:endParaRPr>
            </a:p>
          </p:txBody>
        </p:sp>
        <p:sp>
          <p:nvSpPr>
            <p:cNvPr id="329" name="Google Shape;57;p161"/>
            <p:cNvSpPr/>
            <p:nvPr/>
          </p:nvSpPr>
          <p:spPr>
            <a:xfrm>
              <a:off x="914400" y="2456640"/>
              <a:ext cx="6573600" cy="64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4050" b="0" i="1" strike="noStrike" spc="-1">
                  <a:solidFill>
                    <a:srgbClr val="000000"/>
                  </a:solidFill>
                  <a:latin typeface="Garamond"/>
                  <a:ea typeface="Garamond"/>
                </a:rPr>
                <a:t>Terima kasih</a:t>
              </a:r>
              <a:endParaRPr lang="id-ID" sz="4050" b="0" strike="noStrike" spc="-1">
                <a:latin typeface="Arial"/>
              </a:endParaRPr>
            </a:p>
          </p:txBody>
        </p:sp>
      </p:grp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d-ID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MI-Montreal/symposium-2019-gestion-de-projet-en-intelligence-artificiel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ackify.com/what-is-sdlc/" TargetMode="Externa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about:blank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www.omg.org/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hyperlink" Target="https://www.lucidchart.com/pages/landing/bpmn-software?utm_source=google&amp;utm_medium=cpc&amp;utm_campaign=_chart_ol_tier2+tier3_desktop_search_nb_bmm_&amp;km_CPC_CampaignId=12081735051&amp;km_CPC_AdGroupID=115223116966&amp;km_CPC_Keyword=%2Bfree%20%2Bbpmn%20%2Btool&amp;km_CPC_" TargetMode="External"/><Relationship Id="rId4" Type="http://schemas.openxmlformats.org/officeDocument/2006/relationships/hyperlink" Target="https://app.diagrams.net/" TargetMode="External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ation.sas.com/?docsetId=emref&amp;docsetTarget=n061bzurmej4j3n1jnj8bbjjm1a2.htm&amp;docsetVersion=14.3&amp;locale=e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gpspubs/aimag-kdd-overview-1996-Fayyad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JohnBRollinsPhD/foundational-methodology-for-data-scienc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overview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inodatalab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ocumentation.sas.com/?docsetId=emref&amp;docsetTarget=n061bzurmej4j3n1jnj8bbjjm1a2.htm&amp;docsetVersion=14.3&amp;locale=en" TargetMode="Externa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team-data-science-process/overview" TargetMode="External"/><Relationship Id="rId2" Type="http://schemas.openxmlformats.org/officeDocument/2006/relationships/hyperlink" Target="https://www.slideshare.net/JohnBRollinsPhD/foundational-methodology-for-data-science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dominodatalab.com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263880" y="2427120"/>
            <a:ext cx="1761480" cy="218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8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Pertemuan ke-3</a:t>
            </a:r>
            <a:endParaRPr lang="id-ID" sz="1200" b="0" strike="noStrike" spc="-1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title"/>
          </p:nvPr>
        </p:nvSpPr>
        <p:spPr>
          <a:xfrm>
            <a:off x="263880" y="3161880"/>
            <a:ext cx="5834520" cy="693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Garamond"/>
                <a:ea typeface="Garamond"/>
              </a:rPr>
              <a:t>Metodologi Pengembangan AI Menggunakan Data</a:t>
            </a:r>
            <a:endParaRPr lang="id-ID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238;p10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Overlock"/>
                <a:ea typeface="Overlock"/>
              </a:rPr>
              <a:t>Jenis Task yang Dikembangkan</a:t>
            </a:r>
            <a:endParaRPr lang="id-ID" sz="2700" b="0" strike="noStrike" spc="-1">
              <a:latin typeface="Arial"/>
            </a:endParaRPr>
          </a:p>
        </p:txBody>
      </p:sp>
      <p:grpSp>
        <p:nvGrpSpPr>
          <p:cNvPr id="419" name="Google Shape;239;p100"/>
          <p:cNvGrpSpPr/>
          <p:nvPr/>
        </p:nvGrpSpPr>
        <p:grpSpPr>
          <a:xfrm>
            <a:off x="2520" y="1190160"/>
            <a:ext cx="2124000" cy="1273680"/>
            <a:chOff x="2520" y="1190160"/>
            <a:chExt cx="2124000" cy="1273680"/>
          </a:xfrm>
        </p:grpSpPr>
        <p:sp>
          <p:nvSpPr>
            <p:cNvPr id="420" name="Google Shape;240;p100"/>
            <p:cNvSpPr/>
            <p:nvPr/>
          </p:nvSpPr>
          <p:spPr>
            <a:xfrm>
              <a:off x="2520" y="119016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Google Shape;241;p100"/>
            <p:cNvSpPr/>
            <p:nvPr/>
          </p:nvSpPr>
          <p:spPr>
            <a:xfrm>
              <a:off x="2520" y="119016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Regression / Estimation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22" name="Google Shape;242;p100"/>
          <p:cNvGrpSpPr/>
          <p:nvPr/>
        </p:nvGrpSpPr>
        <p:grpSpPr>
          <a:xfrm>
            <a:off x="2340360" y="1190160"/>
            <a:ext cx="2421000" cy="1273680"/>
            <a:chOff x="2340360" y="1190160"/>
            <a:chExt cx="2421000" cy="1273680"/>
          </a:xfrm>
        </p:grpSpPr>
        <p:sp>
          <p:nvSpPr>
            <p:cNvPr id="423" name="Google Shape;243;p100"/>
            <p:cNvSpPr/>
            <p:nvPr/>
          </p:nvSpPr>
          <p:spPr>
            <a:xfrm>
              <a:off x="2340360" y="1190160"/>
              <a:ext cx="2421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Google Shape;244;p100"/>
            <p:cNvSpPr/>
            <p:nvPr/>
          </p:nvSpPr>
          <p:spPr>
            <a:xfrm>
              <a:off x="2340360" y="1190160"/>
              <a:ext cx="2421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Classification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25" name="Google Shape;245;p100"/>
          <p:cNvGrpSpPr/>
          <p:nvPr/>
        </p:nvGrpSpPr>
        <p:grpSpPr>
          <a:xfrm>
            <a:off x="4878360" y="1190160"/>
            <a:ext cx="1980360" cy="1273680"/>
            <a:chOff x="4878360" y="1190160"/>
            <a:chExt cx="1980360" cy="1273680"/>
          </a:xfrm>
        </p:grpSpPr>
        <p:sp>
          <p:nvSpPr>
            <p:cNvPr id="426" name="Google Shape;246;p100"/>
            <p:cNvSpPr/>
            <p:nvPr/>
          </p:nvSpPr>
          <p:spPr>
            <a:xfrm>
              <a:off x="4878360" y="1190160"/>
              <a:ext cx="198036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Google Shape;247;p100"/>
            <p:cNvSpPr/>
            <p:nvPr/>
          </p:nvSpPr>
          <p:spPr>
            <a:xfrm>
              <a:off x="4878360" y="1190160"/>
              <a:ext cx="198036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Clustering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28" name="Google Shape;248;p100"/>
          <p:cNvGrpSpPr/>
          <p:nvPr/>
        </p:nvGrpSpPr>
        <p:grpSpPr>
          <a:xfrm>
            <a:off x="7016040" y="1190160"/>
            <a:ext cx="2124000" cy="1273680"/>
            <a:chOff x="7016040" y="1190160"/>
            <a:chExt cx="2124000" cy="1273680"/>
          </a:xfrm>
        </p:grpSpPr>
        <p:sp>
          <p:nvSpPr>
            <p:cNvPr id="429" name="Google Shape;249;p100"/>
            <p:cNvSpPr/>
            <p:nvPr/>
          </p:nvSpPr>
          <p:spPr>
            <a:xfrm>
              <a:off x="7016040" y="119016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Google Shape;250;p100"/>
            <p:cNvSpPr/>
            <p:nvPr/>
          </p:nvSpPr>
          <p:spPr>
            <a:xfrm>
              <a:off x="7016040" y="119016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Association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31" name="Google Shape;251;p100"/>
          <p:cNvGrpSpPr/>
          <p:nvPr/>
        </p:nvGrpSpPr>
        <p:grpSpPr>
          <a:xfrm>
            <a:off x="762120" y="2678040"/>
            <a:ext cx="2124000" cy="1273680"/>
            <a:chOff x="762120" y="2678040"/>
            <a:chExt cx="2124000" cy="1273680"/>
          </a:xfrm>
        </p:grpSpPr>
        <p:sp>
          <p:nvSpPr>
            <p:cNvPr id="432" name="Google Shape;252;p100"/>
            <p:cNvSpPr/>
            <p:nvPr/>
          </p:nvSpPr>
          <p:spPr>
            <a:xfrm>
              <a:off x="762120" y="267804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Google Shape;253;p100"/>
            <p:cNvSpPr/>
            <p:nvPr/>
          </p:nvSpPr>
          <p:spPr>
            <a:xfrm>
              <a:off x="762120" y="267804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Anomaly </a:t>
              </a:r>
              <a:r>
                <a:t/>
              </a:r>
              <a:br/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Detection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34" name="Google Shape;254;p100"/>
          <p:cNvGrpSpPr/>
          <p:nvPr/>
        </p:nvGrpSpPr>
        <p:grpSpPr>
          <a:xfrm>
            <a:off x="3099960" y="2678040"/>
            <a:ext cx="2124000" cy="1273680"/>
            <a:chOff x="3099960" y="2678040"/>
            <a:chExt cx="2124000" cy="1273680"/>
          </a:xfrm>
        </p:grpSpPr>
        <p:sp>
          <p:nvSpPr>
            <p:cNvPr id="435" name="Google Shape;255;p100"/>
            <p:cNvSpPr/>
            <p:nvPr/>
          </p:nvSpPr>
          <p:spPr>
            <a:xfrm>
              <a:off x="3099960" y="267804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Google Shape;256;p100"/>
            <p:cNvSpPr/>
            <p:nvPr/>
          </p:nvSpPr>
          <p:spPr>
            <a:xfrm>
              <a:off x="3099960" y="2678040"/>
              <a:ext cx="2124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Sequence</a:t>
              </a:r>
              <a:r>
                <a:t/>
              </a:r>
              <a:br/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Mining </a:t>
              </a:r>
              <a:endParaRPr lang="id-ID" sz="2800" b="0" strike="noStrike" spc="-1">
                <a:latin typeface="Arial"/>
              </a:endParaRPr>
            </a:p>
          </p:txBody>
        </p:sp>
      </p:grpSp>
      <p:grpSp>
        <p:nvGrpSpPr>
          <p:cNvPr id="437" name="Google Shape;257;p100"/>
          <p:cNvGrpSpPr/>
          <p:nvPr/>
        </p:nvGrpSpPr>
        <p:grpSpPr>
          <a:xfrm>
            <a:off x="5437440" y="2678040"/>
            <a:ext cx="3222000" cy="1273680"/>
            <a:chOff x="5437440" y="2678040"/>
            <a:chExt cx="3222000" cy="1273680"/>
          </a:xfrm>
        </p:grpSpPr>
        <p:sp>
          <p:nvSpPr>
            <p:cNvPr id="438" name="Google Shape;258;p100"/>
            <p:cNvSpPr/>
            <p:nvPr/>
          </p:nvSpPr>
          <p:spPr>
            <a:xfrm>
              <a:off x="5437440" y="2678040"/>
              <a:ext cx="3222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Google Shape;259;p100"/>
            <p:cNvSpPr/>
            <p:nvPr/>
          </p:nvSpPr>
          <p:spPr>
            <a:xfrm>
              <a:off x="5437440" y="2678040"/>
              <a:ext cx="3222000" cy="127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DDDDD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106560" rIns="106560" bIns="106560" anchor="ctr">
              <a:noAutofit/>
            </a:bodyPr>
            <a:lstStyle/>
            <a:p>
              <a:pPr algn="ctr">
                <a:lnSpc>
                  <a:spcPct val="90000"/>
                </a:lnSpc>
                <a:tabLst>
                  <a:tab pos="0" algn="l"/>
                </a:tabLst>
              </a:pPr>
              <a:r>
                <a:rPr lang="en-US" sz="2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Recommendation Systems </a:t>
              </a:r>
              <a:endParaRPr lang="id-ID" sz="2800" b="0" strike="noStrike" spc="-1">
                <a:latin typeface="Arial"/>
              </a:endParaRPr>
            </a:p>
          </p:txBody>
        </p:sp>
      </p:grpSp>
      <p:sp>
        <p:nvSpPr>
          <p:cNvPr id="440" name="Google Shape;260;p10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FE23E5D-1BCF-4C6C-998D-FE723D6903B4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265;p13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Mayoritas Proyek Pengembangan AI/DS Gagal</a:t>
            </a:r>
            <a:endParaRPr lang="id-ID" sz="2720" b="0" strike="noStrike" spc="-1">
              <a:latin typeface="Arial"/>
            </a:endParaRPr>
          </a:p>
        </p:txBody>
      </p:sp>
      <p:pic>
        <p:nvPicPr>
          <p:cNvPr id="442" name="Google Shape;266;p130"/>
          <p:cNvPicPr/>
          <p:nvPr/>
        </p:nvPicPr>
        <p:blipFill>
          <a:blip r:embed="rId2"/>
          <a:stretch/>
        </p:blipFill>
        <p:spPr>
          <a:xfrm>
            <a:off x="0" y="1310760"/>
            <a:ext cx="9142560" cy="3367440"/>
          </a:xfrm>
          <a:prstGeom prst="rect">
            <a:avLst/>
          </a:prstGeom>
          <a:ln w="0">
            <a:noFill/>
          </a:ln>
        </p:spPr>
      </p:pic>
      <p:sp>
        <p:nvSpPr>
          <p:cNvPr id="443" name="Google Shape;267;p130"/>
          <p:cNvSpPr/>
          <p:nvPr/>
        </p:nvSpPr>
        <p:spPr>
          <a:xfrm>
            <a:off x="1828800" y="4172040"/>
            <a:ext cx="457056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https://www.slideshare.net/PMI-Montreal/symposium-2019-gestion-de-projet-en-intelligence-artificielle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444" name="Google Shape;268;p13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E068AA7-A64D-4CA2-A85F-9771AA02CA4F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273;p13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Mayoritas Proyek Pengembangan AI/DS Gagal</a:t>
            </a:r>
            <a:endParaRPr lang="id-ID" sz="2720" b="0" strike="noStrike" spc="-1">
              <a:latin typeface="Arial"/>
            </a:endParaRPr>
          </a:p>
        </p:txBody>
      </p:sp>
      <p:pic>
        <p:nvPicPr>
          <p:cNvPr id="446" name="Google Shape;274;p131"/>
          <p:cNvPicPr/>
          <p:nvPr/>
        </p:nvPicPr>
        <p:blipFill>
          <a:blip r:embed="rId2"/>
          <a:stretch/>
        </p:blipFill>
        <p:spPr>
          <a:xfrm>
            <a:off x="311760" y="1310760"/>
            <a:ext cx="8519040" cy="3023640"/>
          </a:xfrm>
          <a:prstGeom prst="rect">
            <a:avLst/>
          </a:prstGeom>
          <a:ln w="0">
            <a:noFill/>
          </a:ln>
        </p:spPr>
      </p:pic>
      <p:sp>
        <p:nvSpPr>
          <p:cNvPr id="447" name="Google Shape;275;p13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09F5238-AA0B-47A5-ABF9-DD0F75C98C3E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80;p13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Perlu Metodologi Pengembangan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49" name="Google Shape;281;p132"/>
          <p:cNvSpPr/>
          <p:nvPr/>
        </p:nvSpPr>
        <p:spPr>
          <a:xfrm>
            <a:off x="3632760" y="2691720"/>
            <a:ext cx="272160" cy="275040"/>
          </a:xfrm>
          <a:custGeom>
            <a:avLst/>
            <a:gdLst/>
            <a:ahLst/>
            <a:cxnLst/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Google Shape;282;p132"/>
          <p:cNvSpPr/>
          <p:nvPr/>
        </p:nvSpPr>
        <p:spPr>
          <a:xfrm>
            <a:off x="5158800" y="1808280"/>
            <a:ext cx="303480" cy="29556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Google Shape;283;p132"/>
          <p:cNvSpPr/>
          <p:nvPr/>
        </p:nvSpPr>
        <p:spPr>
          <a:xfrm>
            <a:off x="5238720" y="2685600"/>
            <a:ext cx="287640" cy="2876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Google Shape;284;p132"/>
          <p:cNvSpPr/>
          <p:nvPr/>
        </p:nvSpPr>
        <p:spPr>
          <a:xfrm>
            <a:off x="3632760" y="1837080"/>
            <a:ext cx="284400" cy="23760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Google Shape;285;p132"/>
          <p:cNvSpPr/>
          <p:nvPr/>
        </p:nvSpPr>
        <p:spPr>
          <a:xfrm>
            <a:off x="1346760" y="1321560"/>
            <a:ext cx="6627960" cy="136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i="1" strike="noStrike" spc="-1">
                <a:solidFill>
                  <a:srgbClr val="000000"/>
                </a:solidFill>
                <a:latin typeface="Arial"/>
                <a:ea typeface="Arial"/>
              </a:rPr>
              <a:t>Pengembangan Sistem AI berdasar data</a:t>
            </a:r>
            <a:endParaRPr lang="id-ID" sz="2400" b="0" strike="noStrike" spc="-1">
              <a:latin typeface="Arial"/>
            </a:endParaRPr>
          </a:p>
          <a:p>
            <a:pPr marL="343080"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Arial"/>
              </a:rPr>
              <a:t>≠</a:t>
            </a:r>
            <a:r>
              <a:t/>
            </a:r>
            <a:br/>
            <a:r>
              <a:rPr lang="en-US" sz="2400" b="1" strike="noStrike" spc="-1">
                <a:solidFill>
                  <a:srgbClr val="000000"/>
                </a:solidFill>
                <a:latin typeface="Arial"/>
                <a:ea typeface="Arial"/>
              </a:rPr>
              <a:t>Data + Machine Learning (ML) Algorithms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454" name="Google Shape;286;p132"/>
          <p:cNvSpPr/>
          <p:nvPr/>
        </p:nvSpPr>
        <p:spPr>
          <a:xfrm>
            <a:off x="679320" y="2924640"/>
            <a:ext cx="8380440" cy="152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Pengembangan</a:t>
            </a:r>
            <a:endParaRPr lang="id-ID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Arial"/>
              </a:rPr>
              <a:t>Metoda iterative yang dipakai untuk menyelesaikan masalah dengan mengguna-kan data dan data science melalui urutan langkah yang ditentukan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455" name="Google Shape;287;p132"/>
          <p:cNvSpPr/>
          <p:nvPr/>
        </p:nvSpPr>
        <p:spPr>
          <a:xfrm>
            <a:off x="1194120" y="1139760"/>
            <a:ext cx="6932880" cy="1929240"/>
          </a:xfrm>
          <a:prstGeom prst="frame">
            <a:avLst>
              <a:gd name="adj1" fmla="val 5057"/>
            </a:avLst>
          </a:prstGeom>
          <a:solidFill>
            <a:srgbClr val="1EA4B2"/>
          </a:solidFill>
          <a:ln w="12700">
            <a:solidFill>
              <a:srgbClr val="1EA4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Google Shape;288;p13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F72CDEC-C688-4F11-B2D7-3ADF84FEC32F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293;p133"/>
          <p:cNvSpPr/>
          <p:nvPr/>
        </p:nvSpPr>
        <p:spPr>
          <a:xfrm>
            <a:off x="433800" y="349560"/>
            <a:ext cx="8365320" cy="52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Dari “Craft ke Engineering”</a:t>
            </a:r>
            <a:endParaRPr lang="id-ID" sz="2800" b="0" strike="noStrike" spc="-1">
              <a:latin typeface="Arial"/>
            </a:endParaRPr>
          </a:p>
        </p:txBody>
      </p:sp>
      <p:pic>
        <p:nvPicPr>
          <p:cNvPr id="458" name="Google Shape;294;p133"/>
          <p:cNvPicPr/>
          <p:nvPr/>
        </p:nvPicPr>
        <p:blipFill>
          <a:blip r:embed="rId2"/>
          <a:stretch/>
        </p:blipFill>
        <p:spPr>
          <a:xfrm>
            <a:off x="256680" y="1263240"/>
            <a:ext cx="3788640" cy="159768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295;p133"/>
          <p:cNvPicPr/>
          <p:nvPr/>
        </p:nvPicPr>
        <p:blipFill>
          <a:blip r:embed="rId3"/>
          <a:stretch/>
        </p:blipFill>
        <p:spPr>
          <a:xfrm>
            <a:off x="4976640" y="1189800"/>
            <a:ext cx="3999960" cy="1687320"/>
          </a:xfrm>
          <a:prstGeom prst="rect">
            <a:avLst/>
          </a:prstGeom>
          <a:ln w="0">
            <a:noFill/>
          </a:ln>
        </p:spPr>
      </p:pic>
      <p:sp>
        <p:nvSpPr>
          <p:cNvPr id="460" name="Google Shape;296;p133"/>
          <p:cNvSpPr/>
          <p:nvPr/>
        </p:nvSpPr>
        <p:spPr>
          <a:xfrm>
            <a:off x="910800" y="3078000"/>
            <a:ext cx="2480400" cy="109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Kutak katik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No Method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No Design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No Documentation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461" name="Google Shape;297;p133"/>
          <p:cNvSpPr/>
          <p:nvPr/>
        </p:nvSpPr>
        <p:spPr>
          <a:xfrm>
            <a:off x="5630400" y="3078000"/>
            <a:ext cx="3168720" cy="135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Terarah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Method tertentu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Design before implementing</a:t>
            </a:r>
            <a:endParaRPr lang="id-ID" sz="1600" b="0" strike="noStrike" spc="-1"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Well Documentation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462" name="Google Shape;298;p13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E329BF7-35C8-4FB4-B2DC-817C0A3E3B81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331560" y="291384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Garamond"/>
                <a:ea typeface="Garamond"/>
              </a:rPr>
              <a:t>Development Life Cycle</a:t>
            </a:r>
            <a:r>
              <a:t/>
            </a:r>
            <a:br/>
            <a:r>
              <a:rPr lang="en-US" sz="2400" b="1" strike="noStrike" spc="-1">
                <a:solidFill>
                  <a:srgbClr val="000000"/>
                </a:solidFill>
                <a:latin typeface="Garamond"/>
                <a:ea typeface="Garamond"/>
              </a:rPr>
              <a:t>(materi pelengkap/tambahan tim instruktur UG)</a:t>
            </a:r>
            <a:r>
              <a:t/>
            </a:r>
            <a:br/>
            <a:endParaRPr lang="id-ID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308;p13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Gambaran Besar/ Big Picture Manajemen Proyek IT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65" name="Google Shape;309;p135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6" name="Google Shape;310;p135"/>
          <p:cNvPicPr/>
          <p:nvPr/>
        </p:nvPicPr>
        <p:blipFill>
          <a:blip r:embed="rId2"/>
          <a:stretch/>
        </p:blipFill>
        <p:spPr>
          <a:xfrm>
            <a:off x="1411560" y="1152360"/>
            <a:ext cx="5577120" cy="3602160"/>
          </a:xfrm>
          <a:prstGeom prst="rect">
            <a:avLst/>
          </a:prstGeom>
          <a:ln w="0">
            <a:noFill/>
          </a:ln>
        </p:spPr>
      </p:pic>
      <p:sp>
        <p:nvSpPr>
          <p:cNvPr id="467" name="Google Shape;311;p13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25F5C7A-46DC-49F3-A978-84A49C39535E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316;p13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System Development Life Cycle (SDLC)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69" name="Google Shape;317;p136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0" name="Google Shape;318;p136"/>
          <p:cNvPicPr/>
          <p:nvPr/>
        </p:nvPicPr>
        <p:blipFill>
          <a:blip r:embed="rId2"/>
          <a:srcRect t="20519" b="4741"/>
          <a:stretch/>
        </p:blipFill>
        <p:spPr>
          <a:xfrm>
            <a:off x="836280" y="1152000"/>
            <a:ext cx="7470000" cy="3415320"/>
          </a:xfrm>
          <a:prstGeom prst="rect">
            <a:avLst/>
          </a:prstGeom>
          <a:ln w="0">
            <a:noFill/>
          </a:ln>
        </p:spPr>
      </p:pic>
      <p:sp>
        <p:nvSpPr>
          <p:cNvPr id="471" name="Google Shape;319;p13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98C3B04-22A1-4F03-8A02-73ECF530467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324;p137"/>
          <p:cNvSpPr/>
          <p:nvPr/>
        </p:nvSpPr>
        <p:spPr>
          <a:xfrm>
            <a:off x="311760" y="555480"/>
            <a:ext cx="2806560" cy="75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SDLC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473" name="Google Shape;325;p137"/>
          <p:cNvSpPr/>
          <p:nvPr/>
        </p:nvSpPr>
        <p:spPr>
          <a:xfrm>
            <a:off x="311760" y="1389240"/>
            <a:ext cx="4458960" cy="317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03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Metode SDLC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(Software Development Life Cycle) adalah proses pembuatan dan pengubahan sistem serta model dan metodologi yang digunakan untuk mengembangkan sistem rekayasa perangkat lunak</a:t>
            </a:r>
            <a:endParaRPr lang="id-ID" sz="1400" b="0" strike="noStrike" spc="-1">
              <a:latin typeface="Arial"/>
            </a:endParaRPr>
          </a:p>
          <a:p>
            <a:pPr marL="457200" indent="-303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Proses logika yang digunakan oleh seorang analis sistem untuk mengembangkan sebuah sistem informasi yang melibatkan requirments, validation, training dan pemilik sistem </a:t>
            </a:r>
            <a:r>
              <a:rPr lang="en-US" sz="600" b="0" strike="noStrike" spc="-1">
                <a:solidFill>
                  <a:srgbClr val="000000"/>
                </a:solidFill>
                <a:latin typeface="Arial"/>
                <a:ea typeface="Arial"/>
              </a:rPr>
              <a:t>(Prof. Dr. Sri Mulyani, AK., CA. 2017)</a:t>
            </a:r>
            <a:endParaRPr lang="id-ID" sz="600" b="0" strike="noStrike" spc="-1">
              <a:latin typeface="Arial"/>
            </a:endParaRPr>
          </a:p>
          <a:p>
            <a:pPr marL="457200" indent="-303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proses yang memproduksi sebuah software dengan kualitas setinggi-tingginya tetapi dengan biaya yang serendah-rendahnya (</a:t>
            </a: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2"/>
              </a:rPr>
              <a:t>Stackify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</p:txBody>
      </p:sp>
      <p:pic>
        <p:nvPicPr>
          <p:cNvPr id="474" name="Google Shape;326;p137"/>
          <p:cNvPicPr/>
          <p:nvPr/>
        </p:nvPicPr>
        <p:blipFill>
          <a:blip r:embed="rId3"/>
          <a:srcRect l="16900" t="1680" r="18390" b="2576"/>
          <a:stretch/>
        </p:blipFill>
        <p:spPr>
          <a:xfrm>
            <a:off x="5062680" y="1152360"/>
            <a:ext cx="3439080" cy="3402720"/>
          </a:xfrm>
          <a:prstGeom prst="rect">
            <a:avLst/>
          </a:prstGeom>
          <a:ln w="0">
            <a:noFill/>
          </a:ln>
        </p:spPr>
      </p:pic>
      <p:sp>
        <p:nvSpPr>
          <p:cNvPr id="475" name="Google Shape;327;p13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9C6E4FC-B41C-4C5D-98FA-87EA53BC8719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332;p138"/>
          <p:cNvPicPr/>
          <p:nvPr/>
        </p:nvPicPr>
        <p:blipFill>
          <a:blip r:embed="rId2"/>
          <a:srcRect l="7616" t="19580" r="7495" b="25351"/>
          <a:stretch/>
        </p:blipFill>
        <p:spPr>
          <a:xfrm>
            <a:off x="110880" y="533880"/>
            <a:ext cx="1130400" cy="818640"/>
          </a:xfrm>
          <a:prstGeom prst="rect">
            <a:avLst/>
          </a:prstGeom>
          <a:ln w="0">
            <a:noFill/>
          </a:ln>
        </p:spPr>
      </p:pic>
      <p:sp>
        <p:nvSpPr>
          <p:cNvPr id="477" name="Google Shape;333;p138"/>
          <p:cNvSpPr/>
          <p:nvPr/>
        </p:nvSpPr>
        <p:spPr>
          <a:xfrm>
            <a:off x="1536840" y="533880"/>
            <a:ext cx="647568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Jenis Metode SDLC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78" name="Google Shape;334;p138"/>
          <p:cNvSpPr/>
          <p:nvPr/>
        </p:nvSpPr>
        <p:spPr>
          <a:xfrm>
            <a:off x="483228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Google Shape;335;p138"/>
          <p:cNvSpPr/>
          <p:nvPr/>
        </p:nvSpPr>
        <p:spPr>
          <a:xfrm>
            <a:off x="343080" y="1353240"/>
            <a:ext cx="4452480" cy="365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038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000" b="1" i="1" strike="noStrike" spc="-1">
                <a:solidFill>
                  <a:srgbClr val="000000"/>
                </a:solidFill>
                <a:latin typeface="Arial"/>
                <a:ea typeface="Arial"/>
              </a:rPr>
              <a:t>Waterfall</a:t>
            </a: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 (Air Terjun)</a:t>
            </a:r>
            <a:endParaRPr lang="id-ID" sz="1000" b="0" strike="noStrike" spc="-1">
              <a:latin typeface="Arial"/>
            </a:endParaRPr>
          </a:p>
          <a:p>
            <a:pPr marL="139680">
              <a:lnSpc>
                <a:spcPct val="115000"/>
              </a:lnSpc>
              <a:tabLst>
                <a:tab pos="0" algn="l"/>
              </a:tabLst>
            </a:pPr>
            <a:endParaRPr lang="id-ID" sz="1000" b="0" strike="noStrike" spc="-1">
              <a:latin typeface="Arial"/>
            </a:endParaRPr>
          </a:p>
          <a:p>
            <a:pPr marL="139680">
              <a:lnSpc>
                <a:spcPct val="115000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Metode kerja yang menekankan fase-fase yang berurutan dan sistematis. Disebut waterfall karena proses mengalir satu arah “ke bawah” seperti air terjun. Metode waterfall ini harus dilakukan secara berurutan sesuai dengan tahap yang ada.</a:t>
            </a:r>
            <a:endParaRPr lang="id-ID" sz="1000" b="0" strike="noStrike" spc="-1">
              <a:latin typeface="Arial"/>
            </a:endParaRPr>
          </a:p>
          <a:p>
            <a:pPr marL="139680">
              <a:lnSpc>
                <a:spcPct val="115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Paling handal dan paling lama digunakan.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Cocok untuk sistem software dengan kompleksitas rendah 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Pengerjaan project sistem terjadwal dengan baik dan mudah dikontrol (keteraturan dan jadwal rapih)</a:t>
            </a:r>
            <a:endParaRPr lang="id-ID" sz="1000" b="0" strike="noStrike" spc="-1">
              <a:latin typeface="Arial"/>
            </a:endParaRPr>
          </a:p>
          <a:p>
            <a:pPr marL="139680">
              <a:lnSpc>
                <a:spcPct val="115000"/>
              </a:lnSpc>
              <a:tabLst>
                <a:tab pos="0" algn="l"/>
              </a:tabLst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Kontra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Waktu pengembangan lama,harus menunggu tahap sebelumnya selesai. shg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Biaya juga mahal, </a:t>
            </a:r>
            <a:endParaRPr lang="id-ID" sz="1000" b="0" strike="noStrike" spc="-1">
              <a:latin typeface="Arial"/>
            </a:endParaRPr>
          </a:p>
          <a:p>
            <a:pPr marL="914400" lvl="1" indent="-30240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Kaku, tahapan pada waterfall tidak dapat berulang, maka model ini tidak cocok untuk proyek dengan kompleksitas tinggi</a:t>
            </a:r>
            <a:endParaRPr lang="id-ID" sz="1000" b="0" strike="noStrike" spc="-1">
              <a:latin typeface="Arial"/>
            </a:endParaRPr>
          </a:p>
        </p:txBody>
      </p:sp>
      <p:pic>
        <p:nvPicPr>
          <p:cNvPr id="480" name="Google Shape;336;p138"/>
          <p:cNvPicPr/>
          <p:nvPr/>
        </p:nvPicPr>
        <p:blipFill>
          <a:blip r:embed="rId3"/>
          <a:stretch/>
        </p:blipFill>
        <p:spPr>
          <a:xfrm>
            <a:off x="4904640" y="1152360"/>
            <a:ext cx="3853800" cy="3853800"/>
          </a:xfrm>
          <a:prstGeom prst="rect">
            <a:avLst/>
          </a:prstGeom>
          <a:ln w="0">
            <a:noFill/>
          </a:ln>
        </p:spPr>
      </p:pic>
      <p:sp>
        <p:nvSpPr>
          <p:cNvPr id="481" name="Google Shape;337;p13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4BB6D2E-98DB-4F7A-85F2-443B8F09F127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19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393840" y="578160"/>
            <a:ext cx="7582320" cy="615240"/>
          </a:xfrm>
          <a:prstGeom prst="rect">
            <a:avLst/>
          </a:prstGeom>
          <a:noFill/>
          <a:ln w="0">
            <a:noFill/>
          </a:ln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Profil Pengajar: </a:t>
            </a:r>
            <a:r>
              <a:rPr lang="en-US" sz="2100" b="0" strike="noStrike" spc="-1">
                <a:solidFill>
                  <a:srgbClr val="000000"/>
                </a:solidFill>
                <a:latin typeface="Arial"/>
                <a:ea typeface="Arial"/>
              </a:rPr>
              <a:t>I Putu Agus Eka Pratama, S.T., M.T.</a:t>
            </a:r>
            <a:endParaRPr lang="id-ID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2842200" y="1260360"/>
            <a:ext cx="5492160" cy="2937960"/>
          </a:xfrm>
          <a:prstGeom prst="rect">
            <a:avLst/>
          </a:prstGeom>
          <a:noFill/>
          <a:ln w="0">
            <a:noFill/>
          </a:ln>
        </p:spPr>
        <p:txBody>
          <a:bodyPr lIns="68400" tIns="34200" rIns="68400" bIns="34200" anchor="t">
            <a:normAutofit fontScale="80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1500" b="1" strike="noStrike" spc="-1">
                <a:solidFill>
                  <a:srgbClr val="000000"/>
                </a:solidFill>
                <a:latin typeface="Corbel"/>
                <a:ea typeface="Corbel"/>
              </a:rPr>
              <a:t>Jabatan Akademik: </a:t>
            </a: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Tenaga Pengajar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500" b="1" strike="noStrike" spc="-1">
                <a:solidFill>
                  <a:srgbClr val="000000"/>
                </a:solidFill>
                <a:latin typeface="Corbel"/>
                <a:ea typeface="Corbel"/>
              </a:rPr>
              <a:t>Latar Belakang Pendidikan: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S1: Informatika, Institut Teknologi Telkom (Telkom University)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S2: Informatika, Institut Teknologi Bandung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S3: -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500" b="1" strike="noStrike" spc="-1">
                <a:solidFill>
                  <a:srgbClr val="000000"/>
                </a:solidFill>
                <a:latin typeface="Corbel"/>
                <a:ea typeface="Corbel"/>
              </a:rPr>
              <a:t>Riwayat/Pengalaman Pekerjaan: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Dosen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Peneliti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Konsultan IT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Corbel"/>
                <a:ea typeface="Corbel"/>
              </a:rPr>
              <a:t>Penulis buku IT</a:t>
            </a: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 marL="177840" indent="-16128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endParaRPr lang="id-ID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/>
          </p:nvPr>
        </p:nvSpPr>
        <p:spPr>
          <a:xfrm>
            <a:off x="0" y="4772160"/>
            <a:ext cx="322560" cy="393120"/>
          </a:xfrm>
          <a:prstGeom prst="rect">
            <a:avLst/>
          </a:prstGeom>
          <a:noFill/>
          <a:ln w="0">
            <a:noFill/>
          </a:ln>
        </p:spPr>
        <p:txBody>
          <a:bodyPr lIns="68400" tIns="68400" rIns="68400" bIns="68400" anchor="ctr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D7055BF-ABEC-4B2E-BBE0-2A347BDD11C5}" type="slidenum"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id-ID" sz="1000" b="0" strike="noStrike" spc="-1">
              <a:latin typeface="Times New Roman"/>
            </a:endParaRPr>
          </a:p>
        </p:txBody>
      </p:sp>
      <p:sp>
        <p:nvSpPr>
          <p:cNvPr id="373" name="Google Shape;162;gf83f4cb1e9_0_0"/>
          <p:cNvSpPr/>
          <p:nvPr/>
        </p:nvSpPr>
        <p:spPr>
          <a:xfrm>
            <a:off x="809280" y="1266480"/>
            <a:ext cx="1410120" cy="179748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A1A1A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Corbel"/>
                <a:ea typeface="Corbel"/>
              </a:rPr>
              <a:t>Poto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Corbel"/>
                <a:ea typeface="Corbel"/>
              </a:rPr>
              <a:t>Pengajar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374" name="Google Shape;163;gf83f4cb1e9_0_0"/>
          <p:cNvSpPr/>
          <p:nvPr/>
        </p:nvSpPr>
        <p:spPr>
          <a:xfrm>
            <a:off x="369000" y="3291840"/>
            <a:ext cx="2274840" cy="122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t">
            <a:normAutofit fontScale="85000"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Corbel"/>
                <a:ea typeface="Corbel"/>
              </a:rPr>
              <a:t>Contak Pengajar:</a:t>
            </a:r>
            <a:endParaRPr lang="id-ID" sz="12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orbel"/>
                <a:ea typeface="Corbel"/>
              </a:rPr>
              <a:t>Ponsel: 085738336989</a:t>
            </a:r>
            <a:endParaRPr lang="id-ID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orbel"/>
                <a:ea typeface="Corbel"/>
              </a:rPr>
              <a:t>WA/Telegram: 085738336989</a:t>
            </a:r>
            <a:endParaRPr lang="id-ID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orbel"/>
                <a:ea typeface="Corbel"/>
              </a:rPr>
              <a:t>Email:eka.pratama@unud.ac.id</a:t>
            </a:r>
            <a:endParaRPr lang="id-ID" sz="1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orbel"/>
                <a:ea typeface="Corbel"/>
              </a:rPr>
              <a:t>https://udayananetworking.unud.ac.id/lecturer/885-i-putu-agus-eka-pratama</a:t>
            </a:r>
            <a:endParaRPr lang="id-ID" sz="1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tabLst>
                <a:tab pos="0" algn="l"/>
              </a:tabLst>
            </a:pPr>
            <a:endParaRPr lang="id-ID" sz="1000" b="0" strike="noStrike" spc="-1">
              <a:latin typeface="Arial"/>
            </a:endParaRPr>
          </a:p>
        </p:txBody>
      </p:sp>
      <p:pic>
        <p:nvPicPr>
          <p:cNvPr id="375" name="Picture 374"/>
          <p:cNvPicPr/>
          <p:nvPr/>
        </p:nvPicPr>
        <p:blipFill>
          <a:blip r:embed="rId2"/>
          <a:stretch/>
        </p:blipFill>
        <p:spPr>
          <a:xfrm>
            <a:off x="654120" y="1273320"/>
            <a:ext cx="1685880" cy="1786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342;p139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Jenis Metode SDLC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83" name="Google Shape;343;p139"/>
          <p:cNvSpPr/>
          <p:nvPr/>
        </p:nvSpPr>
        <p:spPr>
          <a:xfrm>
            <a:off x="311760" y="1152360"/>
            <a:ext cx="3998520" cy="366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16440">
              <a:lnSpc>
                <a:spcPct val="10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90" b="1" i="1" strike="noStrike" spc="-1">
                <a:solidFill>
                  <a:srgbClr val="000000"/>
                </a:solidFill>
                <a:latin typeface="Arial"/>
                <a:ea typeface="Arial"/>
              </a:rPr>
              <a:t>Prototype</a:t>
            </a:r>
            <a:r>
              <a:rPr lang="en-US" sz="1190" b="0" strike="noStrike" spc="-1">
                <a:solidFill>
                  <a:srgbClr val="000000"/>
                </a:solidFill>
                <a:latin typeface="Arial"/>
                <a:ea typeface="Arial"/>
              </a:rPr>
              <a:t> (Purwarupa)</a:t>
            </a:r>
            <a:endParaRPr lang="id-ID" sz="119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190" b="0" strike="noStrike" spc="-1">
                <a:solidFill>
                  <a:srgbClr val="000000"/>
                </a:solidFill>
                <a:latin typeface="Arial"/>
                <a:ea typeface="Arial"/>
              </a:rPr>
              <a:t>metode yang memungkinkan pengguna atau user memiliki gambaran awal tentang perangkat lunak yang akan dikembangkan, serta pengguna dapat melakukan pengujian di awal sebelum perangkat lunak dirilis.</a:t>
            </a:r>
            <a:endParaRPr lang="id-ID" sz="119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190" b="0" strike="noStrike" spc="-1">
                <a:solidFill>
                  <a:srgbClr val="000000"/>
                </a:solidFill>
                <a:latin typeface="Arial"/>
                <a:ea typeface="Arial"/>
              </a:rPr>
              <a:t>bertujuan: mengembangkan model menjadi perangkat lunak yang final. Artinya sistem akan dikembangkan lebih cepat dan biaya yang dikeluarkan lebih rendah</a:t>
            </a:r>
            <a:endParaRPr lang="id-ID" sz="119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190" b="1" strike="noStrike" spc="-1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lang="en-US" sz="119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19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20" b="0" strike="noStrike" spc="-1">
                <a:solidFill>
                  <a:srgbClr val="000000"/>
                </a:solidFill>
                <a:latin typeface="Arial"/>
                <a:ea typeface="Arial"/>
              </a:rPr>
              <a:t>Mempersingkat waktu pengembangan perangkat lunak</a:t>
            </a:r>
            <a:endParaRPr lang="id-ID" sz="102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20" b="0" strike="noStrike" spc="-1">
                <a:solidFill>
                  <a:srgbClr val="000000"/>
                </a:solidFill>
                <a:latin typeface="Arial"/>
                <a:ea typeface="Arial"/>
              </a:rPr>
              <a:t>Penerapan fitur menjadi lebih mudah, karena pengembang mengetahui apa yang diharapkan</a:t>
            </a:r>
            <a:endParaRPr lang="id-ID" sz="102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190" b="1" strike="noStrike" spc="-1">
                <a:solidFill>
                  <a:srgbClr val="000000"/>
                </a:solidFill>
                <a:latin typeface="Arial"/>
                <a:ea typeface="Arial"/>
              </a:rPr>
              <a:t>Kontra</a:t>
            </a:r>
            <a:r>
              <a:rPr lang="en-US" sz="119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19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20" b="0" strike="noStrike" spc="-1">
                <a:solidFill>
                  <a:srgbClr val="000000"/>
                </a:solidFill>
                <a:latin typeface="Arial"/>
                <a:ea typeface="Arial"/>
              </a:rPr>
              <a:t>Proses yang dilakukan untuk analisis dan perancangan terlalu singkat</a:t>
            </a:r>
            <a:endParaRPr lang="id-ID" sz="102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020" b="0" strike="noStrike" spc="-1">
                <a:solidFill>
                  <a:srgbClr val="000000"/>
                </a:solidFill>
                <a:latin typeface="Arial"/>
                <a:ea typeface="Arial"/>
              </a:rPr>
              <a:t>Kurang fleksibel jika terjadi perubahan</a:t>
            </a:r>
            <a:endParaRPr lang="id-ID" sz="1020" b="0" strike="noStrike" spc="-1">
              <a:latin typeface="Arial"/>
            </a:endParaRPr>
          </a:p>
        </p:txBody>
      </p:sp>
      <p:sp>
        <p:nvSpPr>
          <p:cNvPr id="484" name="Google Shape;344;p139"/>
          <p:cNvSpPr/>
          <p:nvPr/>
        </p:nvSpPr>
        <p:spPr>
          <a:xfrm>
            <a:off x="483228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5" name="Google Shape;345;p139"/>
          <p:cNvPicPr/>
          <p:nvPr/>
        </p:nvPicPr>
        <p:blipFill>
          <a:blip r:embed="rId2"/>
          <a:stretch/>
        </p:blipFill>
        <p:spPr>
          <a:xfrm>
            <a:off x="4997520" y="1685880"/>
            <a:ext cx="3338640" cy="2347560"/>
          </a:xfrm>
          <a:prstGeom prst="rect">
            <a:avLst/>
          </a:prstGeom>
          <a:ln w="0">
            <a:noFill/>
          </a:ln>
        </p:spPr>
      </p:pic>
      <p:sp>
        <p:nvSpPr>
          <p:cNvPr id="486" name="Google Shape;346;p13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9336F42-0E61-4CA3-8B8C-12F50F5EB703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351;p14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Jenis Metode SDLC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88" name="Google Shape;352;p140"/>
          <p:cNvSpPr/>
          <p:nvPr/>
        </p:nvSpPr>
        <p:spPr>
          <a:xfrm>
            <a:off x="31176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16440">
              <a:lnSpc>
                <a:spcPct val="10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00" b="1" i="1" strike="noStrike" spc="-1">
                <a:solidFill>
                  <a:srgbClr val="000000"/>
                </a:solidFill>
                <a:latin typeface="Arial"/>
                <a:ea typeface="Arial"/>
              </a:rPr>
              <a:t>RAD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(Rapid Application Development)</a:t>
            </a:r>
            <a:endParaRPr lang="id-ID" sz="14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menggunakan pendekatan iteratif dan inkremental, dan menekankan pada tenggat waktu dan efisiensi biaya yang sesuai dengan kebutuhan</a:t>
            </a:r>
            <a:endParaRPr lang="id-ID" sz="14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40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dianggap lebih singkat. semua pihak, baik pelanggan maupun pengembang, terus terlibat secara aktif dalam setiap proses hingga hasil dapat tercapai. 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tahapan kerja pada lebih sedikit.</a:t>
            </a:r>
            <a:endParaRPr lang="id-ID" sz="12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Kontra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40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 segi konsistensi dan kemampuan personel butuh usaha lebih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kurang cocok utk proyek skala besar</a:t>
            </a:r>
            <a:endParaRPr lang="id-ID" sz="1200" b="0" strike="noStrike" spc="-1">
              <a:latin typeface="Arial"/>
            </a:endParaRPr>
          </a:p>
        </p:txBody>
      </p:sp>
      <p:sp>
        <p:nvSpPr>
          <p:cNvPr id="489" name="Google Shape;353;p140"/>
          <p:cNvSpPr/>
          <p:nvPr/>
        </p:nvSpPr>
        <p:spPr>
          <a:xfrm>
            <a:off x="483228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0" name="Google Shape;354;p140"/>
          <p:cNvPicPr/>
          <p:nvPr/>
        </p:nvPicPr>
        <p:blipFill>
          <a:blip r:embed="rId2"/>
          <a:stretch/>
        </p:blipFill>
        <p:spPr>
          <a:xfrm>
            <a:off x="4707720" y="1871280"/>
            <a:ext cx="4230360" cy="1671120"/>
          </a:xfrm>
          <a:prstGeom prst="rect">
            <a:avLst/>
          </a:prstGeom>
          <a:ln w="0">
            <a:noFill/>
          </a:ln>
        </p:spPr>
      </p:pic>
      <p:sp>
        <p:nvSpPr>
          <p:cNvPr id="491" name="Google Shape;355;p14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20F6ADE-03A1-4563-8646-2ED18483D3F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360;p141"/>
          <p:cNvPicPr/>
          <p:nvPr/>
        </p:nvPicPr>
        <p:blipFill>
          <a:blip r:embed="rId2"/>
          <a:stretch/>
        </p:blipFill>
        <p:spPr>
          <a:xfrm>
            <a:off x="5088240" y="444960"/>
            <a:ext cx="3701880" cy="2779920"/>
          </a:xfrm>
          <a:prstGeom prst="rect">
            <a:avLst/>
          </a:prstGeom>
          <a:ln w="0">
            <a:noFill/>
          </a:ln>
        </p:spPr>
      </p:pic>
      <p:sp>
        <p:nvSpPr>
          <p:cNvPr id="493" name="Google Shape;361;p14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Jenis Metode SDLC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494" name="Google Shape;362;p141"/>
          <p:cNvSpPr/>
          <p:nvPr/>
        </p:nvSpPr>
        <p:spPr>
          <a:xfrm>
            <a:off x="311760" y="1152360"/>
            <a:ext cx="3998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10320">
              <a:lnSpc>
                <a:spcPct val="10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200" b="1" i="1" strike="noStrike" spc="-1">
                <a:solidFill>
                  <a:srgbClr val="000000"/>
                </a:solidFill>
                <a:latin typeface="Arial"/>
                <a:ea typeface="Arial"/>
              </a:rPr>
              <a:t>Agile</a:t>
            </a:r>
            <a:endParaRPr lang="id-ID" sz="12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model pengembangan jangka pendek yang memerlukan adaptasi cepat dan pengembangan terhadap perubahan dalam bentuk apapun</a:t>
            </a:r>
            <a:endParaRPr lang="id-ID" sz="12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induk dari model </a:t>
            </a: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Arial"/>
              </a:rPr>
              <a:t>Scrum</a:t>
            </a:r>
            <a:endParaRPr lang="id-ID" sz="1200" b="0" strike="noStrike" spc="-1">
              <a:latin typeface="Arial"/>
            </a:endParaRPr>
          </a:p>
          <a:p>
            <a:pPr marL="139680">
              <a:lnSpc>
                <a:spcPct val="105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poin utama:</a:t>
            </a:r>
            <a:endParaRPr lang="id-ID" sz="1200" b="0" strike="noStrike" spc="-1">
              <a:latin typeface="Arial"/>
            </a:endParaRPr>
          </a:p>
          <a:p>
            <a:pPr marL="914400" lvl="1" indent="-30960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Interaksi antar personal lebih penting daripada proses dan alat.</a:t>
            </a:r>
            <a:endParaRPr lang="id-ID" sz="1200" b="0" strike="noStrike" spc="-1">
              <a:latin typeface="Arial"/>
            </a:endParaRPr>
          </a:p>
          <a:p>
            <a:pPr marL="914400" lvl="1" indent="-30960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Software yang berfungsi lebih penting daripada dokumentasi yang lengkap</a:t>
            </a:r>
            <a:endParaRPr lang="id-ID" sz="1200" b="0" strike="noStrike" spc="-1">
              <a:latin typeface="Arial"/>
            </a:endParaRPr>
          </a:p>
          <a:p>
            <a:pPr marL="914400" lvl="1" indent="-30960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Kolaborasi dengan klien lebih penting daripada negoisasi kontrak.</a:t>
            </a:r>
            <a:endParaRPr lang="id-ID" sz="1200" b="0" strike="noStrike" spc="-1">
              <a:latin typeface="Arial"/>
            </a:endParaRPr>
          </a:p>
          <a:p>
            <a:pPr marL="914400" lvl="1" indent="-30960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Sikap tanggap lebih penting daripada mengikuti rencana/plan.</a:t>
            </a:r>
            <a:endParaRPr lang="id-ID" sz="1200" b="0" strike="noStrike" spc="-1">
              <a:latin typeface="Arial"/>
            </a:endParaRPr>
          </a:p>
          <a:p>
            <a:pPr marL="914400" lvl="1" indent="-309600">
              <a:lnSpc>
                <a:spcPct val="10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Dokumentasi  harus tersusun rapi dan terstruktur</a:t>
            </a:r>
            <a:endParaRPr lang="id-ID" sz="1200" b="0" strike="noStrike" spc="-1">
              <a:latin typeface="Arial"/>
            </a:endParaRPr>
          </a:p>
        </p:txBody>
      </p:sp>
      <p:sp>
        <p:nvSpPr>
          <p:cNvPr id="495" name="Google Shape;363;p141"/>
          <p:cNvSpPr/>
          <p:nvPr/>
        </p:nvSpPr>
        <p:spPr>
          <a:xfrm>
            <a:off x="4844520" y="2860200"/>
            <a:ext cx="3945600" cy="25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39680">
              <a:lnSpc>
                <a:spcPct val="115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Functional dapat dibuat dengan cepat dan dilakukan testing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Perubahan dengan cepat ditangani</a:t>
            </a:r>
            <a:endParaRPr lang="id-ID" sz="1200" b="0" strike="noStrike" spc="-1">
              <a:latin typeface="Arial"/>
            </a:endParaRPr>
          </a:p>
          <a:p>
            <a:pPr marL="139680">
              <a:lnSpc>
                <a:spcPct val="115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Kontra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Analisis, desain, dan pengembangan sulit diprediksi</a:t>
            </a:r>
            <a:endParaRPr lang="id-ID" sz="1200" b="0" strike="noStrike" spc="-1">
              <a:latin typeface="Arial"/>
            </a:endParaRPr>
          </a:p>
          <a:p>
            <a:pPr marL="914400" lvl="1" indent="-30384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Dapat memunculkan permasalahan dari arsitektur maupun desain.</a:t>
            </a:r>
            <a:endParaRPr lang="id-ID" sz="1200" b="0" strike="noStrike" spc="-1">
              <a:latin typeface="Arial"/>
            </a:endParaRPr>
          </a:p>
        </p:txBody>
      </p:sp>
      <p:sp>
        <p:nvSpPr>
          <p:cNvPr id="496" name="Google Shape;364;p14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D34BA6D-8D19-4CDF-8C9E-1F222B7DBFC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369;p142"/>
          <p:cNvSpPr/>
          <p:nvPr/>
        </p:nvSpPr>
        <p:spPr>
          <a:xfrm>
            <a:off x="497520" y="567720"/>
            <a:ext cx="8365320" cy="52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Berbagai Metodologi SDLC</a:t>
            </a:r>
            <a:endParaRPr lang="id-ID" sz="3200" b="0" strike="noStrike" spc="-1">
              <a:latin typeface="Arial"/>
            </a:endParaRPr>
          </a:p>
        </p:txBody>
      </p:sp>
      <p:pic>
        <p:nvPicPr>
          <p:cNvPr id="498" name="Google Shape;370;p142"/>
          <p:cNvPicPr/>
          <p:nvPr/>
        </p:nvPicPr>
        <p:blipFill>
          <a:blip r:embed="rId2"/>
          <a:stretch/>
        </p:blipFill>
        <p:spPr>
          <a:xfrm>
            <a:off x="776520" y="1361520"/>
            <a:ext cx="4283280" cy="3580200"/>
          </a:xfrm>
          <a:prstGeom prst="rect">
            <a:avLst/>
          </a:prstGeom>
          <a:ln w="0">
            <a:noFill/>
          </a:ln>
        </p:spPr>
      </p:pic>
      <p:sp>
        <p:nvSpPr>
          <p:cNvPr id="499" name="Google Shape;371;p142"/>
          <p:cNvSpPr/>
          <p:nvPr/>
        </p:nvSpPr>
        <p:spPr>
          <a:xfrm>
            <a:off x="5327280" y="1361520"/>
            <a:ext cx="3535560" cy="346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652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Setiap metodologi cocok untuk permasalahan dan constraint tertentu</a:t>
            </a:r>
            <a:endParaRPr lang="id-ID" sz="1800" b="0" strike="noStrike" spc="-1">
              <a:latin typeface="Arial"/>
            </a:endParaRPr>
          </a:p>
          <a:p>
            <a:pPr marL="432000" indent="-326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Setiap metodologi membutuhkan personal (perencanaan SDM) dan tools yang berbeda</a:t>
            </a:r>
            <a:endParaRPr lang="id-ID" sz="1800" b="0" strike="noStrike" spc="-1">
              <a:latin typeface="Arial"/>
            </a:endParaRPr>
          </a:p>
          <a:p>
            <a:pPr marL="432000" indent="-326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Setiap metodologi membutuhkan penjadwalan (perencanaan waktu) yang berbeda </a:t>
            </a:r>
            <a:endParaRPr lang="id-ID" sz="1800" b="0" strike="noStrike" spc="-1">
              <a:latin typeface="Arial"/>
            </a:endParaRPr>
          </a:p>
        </p:txBody>
      </p:sp>
      <p:sp>
        <p:nvSpPr>
          <p:cNvPr id="500" name="Google Shape;372;p14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8888FB8-D229-427C-93DA-B3C9A81DC35A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331560" y="308628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00"/>
                </a:solidFill>
                <a:latin typeface="Garamond"/>
                <a:ea typeface="Garamond"/>
              </a:rPr>
              <a:t>Proses Bisnis (probis)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Garamond"/>
                <a:ea typeface="Garamond"/>
              </a:rPr>
              <a:t>(materi pelengkap/tambahan tim instruktur UG)</a:t>
            </a:r>
            <a:r>
              <a:t/>
            </a:r>
            <a:br/>
            <a:endParaRPr lang="id-ID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382;p16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503" name="Google Shape;383;p165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Start Transformasi Teknologi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Arial"/>
              </a:rPr>
              <a:t>Transformasi Proses Bisnis 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Arial"/>
              </a:rPr>
              <a:t>Proses Bisnis: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Nadi dari Solusi Bisnis dan Teknologi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dapat dipahami stakeholder internal organisasi dan eksternal (pelanggan, investor, regulator, dll)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Salah satu solusi penggambaran proses bisnis: menggunakan model/notasi standar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BPMN: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Arial"/>
              </a:rPr>
              <a:t>Business Process Modeling Notation</a:t>
            </a:r>
            <a:endParaRPr lang="id-ID" sz="1800" b="0" strike="noStrike" spc="-1">
              <a:latin typeface="Arial"/>
            </a:endParaRPr>
          </a:p>
        </p:txBody>
      </p:sp>
      <p:sp>
        <p:nvSpPr>
          <p:cNvPr id="504" name="Google Shape;384;p16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2758526-B8C4-4FEA-96C7-43BD132CAB5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389;p16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dengan BPMN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506" name="Google Shape;390;p166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3080">
              <a:lnSpc>
                <a:spcPct val="8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Standar untuk pemodelan proses bisnis yang menyediakan notasi grafis untuk menentukan proses bisnis dalam Business Process Diagram (BPD)</a:t>
            </a:r>
            <a:endParaRPr lang="id-ID" sz="1490" b="0" strike="noStrike" spc="-1">
              <a:latin typeface="Arial"/>
            </a:endParaRPr>
          </a:p>
          <a:p>
            <a:pPr marL="457200" indent="-343080">
              <a:lnSpc>
                <a:spcPct val="8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Berbasis teknik flowchart dan similar dengan diagram aktivitas di UML</a:t>
            </a:r>
            <a:endParaRPr lang="id-ID" sz="1490" b="0" strike="noStrike" spc="-1">
              <a:latin typeface="Arial"/>
            </a:endParaRPr>
          </a:p>
          <a:p>
            <a:pPr marL="457200" indent="-343080">
              <a:lnSpc>
                <a:spcPct val="8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Sebagai bahasa standar komunikasi antara desain vs implementasi </a:t>
            </a:r>
            <a:endParaRPr lang="id-ID" sz="1490" b="0" strike="noStrike" spc="-1">
              <a:latin typeface="Arial"/>
            </a:endParaRPr>
          </a:p>
          <a:p>
            <a:pPr marL="457200" indent="-343080">
              <a:lnSpc>
                <a:spcPct val="8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Tujuan: mendukung manajemen proses bisnis, baik untuk pengguna teknis dan pengguna bisnis, dengan memberikan notasi yang intuitif untuk pengguna bisnis, namun mampu mewakili semantik proses yang kompleks.</a:t>
            </a:r>
            <a:endParaRPr lang="id-ID" sz="1490" b="0" strike="noStrike" spc="-1">
              <a:latin typeface="Arial"/>
            </a:endParaRPr>
          </a:p>
          <a:p>
            <a:pPr marL="457200" indent="-343080">
              <a:lnSpc>
                <a:spcPct val="8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Manfaat: </a:t>
            </a:r>
            <a:endParaRPr lang="id-ID" sz="1490" b="0" strike="noStrike" spc="-1">
              <a:latin typeface="Arial"/>
            </a:endParaRPr>
          </a:p>
          <a:p>
            <a:pPr marL="914400" lvl="1" indent="-339840">
              <a:lnSpc>
                <a:spcPct val="8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memberikan bahasa yang sama /notasi standar yang mudah dipahami oleh semua pemangku kepentingan bisnis:</a:t>
            </a:r>
            <a:endParaRPr lang="id-ID" sz="1490" b="0" strike="noStrike" spc="-1">
              <a:latin typeface="Arial"/>
            </a:endParaRPr>
          </a:p>
          <a:p>
            <a:pPr marL="1371600" lvl="2" indent="-339840">
              <a:lnSpc>
                <a:spcPct val="85000"/>
              </a:lnSpc>
              <a:buClr>
                <a:srgbClr val="595959"/>
              </a:buClr>
              <a:buFont typeface="Arial"/>
              <a:buChar char="■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internal:analis bisnis, pengembang teknis, dan manajer bisnis. </a:t>
            </a:r>
            <a:endParaRPr lang="id-ID" sz="1490" b="0" strike="noStrike" spc="-1">
              <a:latin typeface="Arial"/>
            </a:endParaRPr>
          </a:p>
          <a:p>
            <a:pPr marL="1371600" lvl="2" indent="-339840">
              <a:lnSpc>
                <a:spcPct val="85000"/>
              </a:lnSpc>
              <a:buClr>
                <a:srgbClr val="595959"/>
              </a:buClr>
              <a:buFont typeface="Arial"/>
              <a:buChar char="■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ekstenal: pelanggan/pengguna lain, investor, mitra (ABG)</a:t>
            </a:r>
            <a:endParaRPr lang="id-ID" sz="1490" b="0" strike="noStrike" spc="-1">
              <a:latin typeface="Arial"/>
            </a:endParaRPr>
          </a:p>
          <a:p>
            <a:pPr marL="914400" lvl="1" indent="-339840">
              <a:lnSpc>
                <a:spcPct val="8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Untuk memvisualisasikan proses bisnis </a:t>
            </a:r>
            <a:endParaRPr lang="id-ID" sz="1490" b="0" strike="noStrike" spc="-1">
              <a:latin typeface="Arial"/>
            </a:endParaRPr>
          </a:p>
          <a:p>
            <a:pPr marL="914400" lvl="1" indent="-339840">
              <a:lnSpc>
                <a:spcPct val="8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Untuk mendokumentasikan sebuah proses</a:t>
            </a:r>
            <a:endParaRPr lang="id-ID" sz="1490" b="0" strike="noStrike" spc="-1">
              <a:latin typeface="Arial"/>
            </a:endParaRPr>
          </a:p>
          <a:p>
            <a:pPr marL="914400" lvl="1" indent="-339840">
              <a:lnSpc>
                <a:spcPct val="8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90" b="0" strike="noStrike" spc="-1">
                <a:solidFill>
                  <a:srgbClr val="000000"/>
                </a:solidFill>
                <a:latin typeface="Arial"/>
                <a:ea typeface="Arial"/>
              </a:rPr>
              <a:t>Untuk melakukan analisis pada proses bisnis </a:t>
            </a:r>
            <a:endParaRPr lang="id-ID" sz="1490" b="0" strike="noStrike" spc="-1">
              <a:latin typeface="Arial"/>
            </a:endParaRPr>
          </a:p>
        </p:txBody>
      </p:sp>
      <p:sp>
        <p:nvSpPr>
          <p:cNvPr id="507" name="Google Shape;391;p16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E974758-5BCA-48B0-99A2-C02704057A5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396;p167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dengan BPMN</a:t>
            </a:r>
            <a:r>
              <a:t/>
            </a:r>
            <a:br/>
            <a:endParaRPr lang="id-ID" sz="2700" b="0" strike="noStrike" spc="-1">
              <a:latin typeface="Arial"/>
            </a:endParaRPr>
          </a:p>
        </p:txBody>
      </p:sp>
      <p:sp>
        <p:nvSpPr>
          <p:cNvPr id="509" name="Google Shape;397;p167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2508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360" b="1" strike="noStrike" spc="-1">
                <a:solidFill>
                  <a:srgbClr val="000000"/>
                </a:solidFill>
                <a:latin typeface="Arial"/>
                <a:ea typeface="Arial"/>
              </a:rPr>
              <a:t>Pro</a:t>
            </a: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Less dependent by vendor. Tidak dimiliki satu atau sebagai perusahaan, tapi oleh Institusi </a:t>
            </a:r>
            <a:r>
              <a:rPr lang="en-US" sz="136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2"/>
              </a:rPr>
              <a:t>OMG</a:t>
            </a: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 yang mapan dengan standar dunia, seperti UML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Mudah digunakan dan memahami notasi sangat cepat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Power of expression: Jika perlu, Anda dapat menjelaskan dengan tepat bagaimana suatu proses berfungsi dengan BPMN.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BPMN terutama dikembangkan untuk mendukung implementasi teknis proses (“Otomasi Proses”). Semakin penting TI dalam suatu perusahaan, semakin membantu penggunaan BPMN.</a:t>
            </a:r>
            <a:endParaRPr lang="id-ID" sz="1360" b="0" strike="noStrike" spc="-1">
              <a:latin typeface="Arial"/>
            </a:endParaRPr>
          </a:p>
          <a:p>
            <a:pPr marL="457200" indent="-32508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360" b="1" strike="noStrike" spc="-1">
                <a:solidFill>
                  <a:srgbClr val="000000"/>
                </a:solidFill>
                <a:latin typeface="Arial"/>
                <a:ea typeface="Arial"/>
              </a:rPr>
              <a:t>Tools</a:t>
            </a: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3"/>
              </a:rPr>
              <a:t>camunda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4"/>
              </a:rPr>
              <a:t>draw io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5"/>
              </a:rPr>
              <a:t>lucidchart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3"/>
              </a:rPr>
              <a:t>bpmn io</a:t>
            </a:r>
            <a:endParaRPr lang="id-ID" sz="1360" b="0" strike="noStrike" spc="-1">
              <a:latin typeface="Arial"/>
            </a:endParaRPr>
          </a:p>
          <a:p>
            <a:pPr marL="914400" lvl="1" indent="-3232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360" b="0" strike="noStrike" spc="-1">
                <a:solidFill>
                  <a:srgbClr val="000000"/>
                </a:solidFill>
                <a:latin typeface="Arial"/>
                <a:ea typeface="Arial"/>
              </a:rPr>
              <a:t>dll</a:t>
            </a:r>
            <a:endParaRPr lang="id-ID" sz="1360" b="0" strike="noStrike" spc="-1">
              <a:latin typeface="Arial"/>
            </a:endParaRPr>
          </a:p>
          <a:p>
            <a:pPr>
              <a:lnSpc>
                <a:spcPct val="80000"/>
              </a:lnSpc>
              <a:tabLst>
                <a:tab pos="0" algn="l"/>
              </a:tabLst>
            </a:pPr>
            <a:endParaRPr lang="id-ID" sz="1360" b="0" strike="noStrike" spc="-1">
              <a:latin typeface="Arial"/>
            </a:endParaRPr>
          </a:p>
          <a:p>
            <a:pPr>
              <a:lnSpc>
                <a:spcPct val="80000"/>
              </a:lnSpc>
              <a:tabLst>
                <a:tab pos="0" algn="l"/>
              </a:tabLst>
            </a:pPr>
            <a:endParaRPr lang="id-ID" sz="1360" b="0" strike="noStrike" spc="-1">
              <a:latin typeface="Arial"/>
            </a:endParaRPr>
          </a:p>
          <a:p>
            <a:pPr>
              <a:lnSpc>
                <a:spcPct val="80000"/>
              </a:lnSpc>
              <a:tabLst>
                <a:tab pos="0" algn="l"/>
              </a:tabLst>
            </a:pPr>
            <a:endParaRPr lang="id-ID" sz="1360" b="0" strike="noStrike" spc="-1">
              <a:latin typeface="Arial"/>
            </a:endParaRPr>
          </a:p>
        </p:txBody>
      </p:sp>
      <p:pic>
        <p:nvPicPr>
          <p:cNvPr id="510" name="Google Shape;398;p167"/>
          <p:cNvPicPr/>
          <p:nvPr/>
        </p:nvPicPr>
        <p:blipFill>
          <a:blip r:embed="rId6"/>
          <a:stretch/>
        </p:blipFill>
        <p:spPr>
          <a:xfrm>
            <a:off x="4763160" y="3464640"/>
            <a:ext cx="1139040" cy="597960"/>
          </a:xfrm>
          <a:prstGeom prst="rect">
            <a:avLst/>
          </a:prstGeom>
          <a:ln w="0">
            <a:noFill/>
          </a:ln>
        </p:spPr>
      </p:pic>
      <p:pic>
        <p:nvPicPr>
          <p:cNvPr id="511" name="Google Shape;399;p167"/>
          <p:cNvPicPr/>
          <p:nvPr/>
        </p:nvPicPr>
        <p:blipFill>
          <a:blip r:embed="rId7"/>
          <a:srcRect t="36810" r="12472"/>
          <a:stretch/>
        </p:blipFill>
        <p:spPr>
          <a:xfrm>
            <a:off x="4763160" y="4206240"/>
            <a:ext cx="1739160" cy="501480"/>
          </a:xfrm>
          <a:prstGeom prst="rect">
            <a:avLst/>
          </a:prstGeom>
          <a:ln w="0">
            <a:noFill/>
          </a:ln>
        </p:spPr>
      </p:pic>
      <p:pic>
        <p:nvPicPr>
          <p:cNvPr id="512" name="Google Shape;400;p167"/>
          <p:cNvPicPr/>
          <p:nvPr/>
        </p:nvPicPr>
        <p:blipFill>
          <a:blip r:embed="rId8"/>
          <a:stretch/>
        </p:blipFill>
        <p:spPr>
          <a:xfrm>
            <a:off x="6648480" y="4316040"/>
            <a:ext cx="2071080" cy="281880"/>
          </a:xfrm>
          <a:prstGeom prst="rect">
            <a:avLst/>
          </a:prstGeom>
          <a:ln w="0">
            <a:noFill/>
          </a:ln>
        </p:spPr>
      </p:pic>
      <p:pic>
        <p:nvPicPr>
          <p:cNvPr id="513" name="Google Shape;401;p167"/>
          <p:cNvPicPr/>
          <p:nvPr/>
        </p:nvPicPr>
        <p:blipFill>
          <a:blip r:embed="rId9"/>
          <a:stretch/>
        </p:blipFill>
        <p:spPr>
          <a:xfrm>
            <a:off x="6751440" y="3464640"/>
            <a:ext cx="1445760" cy="597960"/>
          </a:xfrm>
          <a:prstGeom prst="rect">
            <a:avLst/>
          </a:prstGeom>
          <a:ln w="0">
            <a:noFill/>
          </a:ln>
        </p:spPr>
      </p:pic>
      <p:sp>
        <p:nvSpPr>
          <p:cNvPr id="514" name="Google Shape;402;p16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82AF769-1751-4044-B839-7205D2DF89D7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407;p16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dengan BPMN</a:t>
            </a:r>
            <a:endParaRPr lang="id-ID" sz="2720" b="0" strike="noStrike" spc="-1">
              <a:latin typeface="Arial"/>
            </a:endParaRPr>
          </a:p>
        </p:txBody>
      </p:sp>
      <p:pic>
        <p:nvPicPr>
          <p:cNvPr id="516" name="Google Shape;408;p168"/>
          <p:cNvPicPr/>
          <p:nvPr/>
        </p:nvPicPr>
        <p:blipFill>
          <a:blip r:embed="rId2"/>
          <a:stretch/>
        </p:blipFill>
        <p:spPr>
          <a:xfrm>
            <a:off x="394200" y="1768320"/>
            <a:ext cx="2939400" cy="2318760"/>
          </a:xfrm>
          <a:prstGeom prst="rect">
            <a:avLst/>
          </a:prstGeom>
          <a:ln w="0">
            <a:noFill/>
          </a:ln>
        </p:spPr>
      </p:pic>
      <p:sp>
        <p:nvSpPr>
          <p:cNvPr id="517" name="Google Shape;409;p168"/>
          <p:cNvSpPr/>
          <p:nvPr/>
        </p:nvSpPr>
        <p:spPr>
          <a:xfrm>
            <a:off x="1133640" y="1353960"/>
            <a:ext cx="75600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Notasi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518" name="Google Shape;410;p168"/>
          <p:cNvSpPr/>
          <p:nvPr/>
        </p:nvSpPr>
        <p:spPr>
          <a:xfrm>
            <a:off x="6086160" y="1353960"/>
            <a:ext cx="15685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Kategori Notasi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519" name="Google Shape;411;p168"/>
          <p:cNvPicPr/>
          <p:nvPr/>
        </p:nvPicPr>
        <p:blipFill>
          <a:blip r:embed="rId3"/>
          <a:stretch/>
        </p:blipFill>
        <p:spPr>
          <a:xfrm>
            <a:off x="4183920" y="1841040"/>
            <a:ext cx="4590720" cy="1337760"/>
          </a:xfrm>
          <a:prstGeom prst="rect">
            <a:avLst/>
          </a:prstGeom>
          <a:ln w="0">
            <a:noFill/>
          </a:ln>
        </p:spPr>
      </p:pic>
      <p:pic>
        <p:nvPicPr>
          <p:cNvPr id="520" name="Google Shape;412;p168"/>
          <p:cNvPicPr/>
          <p:nvPr/>
        </p:nvPicPr>
        <p:blipFill>
          <a:blip r:embed="rId4"/>
          <a:stretch/>
        </p:blipFill>
        <p:spPr>
          <a:xfrm>
            <a:off x="4156200" y="3180240"/>
            <a:ext cx="4618080" cy="1347480"/>
          </a:xfrm>
          <a:prstGeom prst="rect">
            <a:avLst/>
          </a:prstGeom>
          <a:ln w="0">
            <a:noFill/>
          </a:ln>
        </p:spPr>
      </p:pic>
      <p:sp>
        <p:nvSpPr>
          <p:cNvPr id="521" name="Google Shape;413;p16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7C64EAF-9F55-40A8-8BC8-7D1CE8EAE65C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418;p169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dengan BPMN</a:t>
            </a:r>
            <a:endParaRPr lang="id-ID" sz="2720" b="0" strike="noStrike" spc="-1">
              <a:latin typeface="Arial"/>
            </a:endParaRPr>
          </a:p>
        </p:txBody>
      </p:sp>
      <p:pic>
        <p:nvPicPr>
          <p:cNvPr id="523" name="Google Shape;419;p169"/>
          <p:cNvPicPr/>
          <p:nvPr/>
        </p:nvPicPr>
        <p:blipFill>
          <a:blip r:embed="rId2"/>
          <a:stretch/>
        </p:blipFill>
        <p:spPr>
          <a:xfrm>
            <a:off x="4271760" y="2399040"/>
            <a:ext cx="4688640" cy="2172240"/>
          </a:xfrm>
          <a:prstGeom prst="rect">
            <a:avLst/>
          </a:prstGeom>
          <a:ln w="0">
            <a:noFill/>
          </a:ln>
        </p:spPr>
      </p:pic>
      <p:sp>
        <p:nvSpPr>
          <p:cNvPr id="524" name="Google Shape;420;p169"/>
          <p:cNvSpPr/>
          <p:nvPr/>
        </p:nvSpPr>
        <p:spPr>
          <a:xfrm>
            <a:off x="1576440" y="2205360"/>
            <a:ext cx="94608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Contoh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525" name="Google Shape;421;p169"/>
          <p:cNvSpPr/>
          <p:nvPr/>
        </p:nvSpPr>
        <p:spPr>
          <a:xfrm>
            <a:off x="6358680" y="1872000"/>
            <a:ext cx="120528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Contoh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526" name="Google Shape;422;p169"/>
          <p:cNvPicPr/>
          <p:nvPr/>
        </p:nvPicPr>
        <p:blipFill>
          <a:blip r:embed="rId3"/>
          <a:stretch/>
        </p:blipFill>
        <p:spPr>
          <a:xfrm>
            <a:off x="296280" y="2891160"/>
            <a:ext cx="3765240" cy="747360"/>
          </a:xfrm>
          <a:prstGeom prst="rect">
            <a:avLst/>
          </a:prstGeom>
          <a:ln w="0">
            <a:noFill/>
          </a:ln>
        </p:spPr>
      </p:pic>
      <p:sp>
        <p:nvSpPr>
          <p:cNvPr id="527" name="Google Shape;423;p16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806A8E1-4BEC-40E1-94A7-607DA1C26197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29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168;p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Arial"/>
              </a:rPr>
              <a:t>Deskripsi Pelatihan</a:t>
            </a:r>
            <a:endParaRPr lang="id-ID" sz="3600" b="0" strike="noStrike" spc="-1">
              <a:latin typeface="Arial"/>
            </a:endParaRPr>
          </a:p>
        </p:txBody>
      </p:sp>
      <p:sp>
        <p:nvSpPr>
          <p:cNvPr id="377" name="Google Shape;169;p2"/>
          <p:cNvSpPr/>
          <p:nvPr/>
        </p:nvSpPr>
        <p:spPr>
          <a:xfrm>
            <a:off x="311760" y="1873800"/>
            <a:ext cx="8519040" cy="11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Tujuan utama dari modul pelatihan ini adalah untuk membahas metodologi data science secara umum untuk mengembangkan suatu aplikasi AI dengan menjelaskan langkah-langkah utama yang diperlukan untuk menyelesaikan suatu masalah organisasi/ bisnis dengan melakukan tugas-tugas yang umumnya terkait dengan data science.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378" name="Google Shape;170;p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8A1BA00-5494-487B-9897-9FF0BEF4EB6D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428;p17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dengan BPMN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529" name="Google Shape;429;p170"/>
          <p:cNvSpPr/>
          <p:nvPr/>
        </p:nvSpPr>
        <p:spPr>
          <a:xfrm>
            <a:off x="7158600" y="2702520"/>
            <a:ext cx="11109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Contoh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530" name="Google Shape;430;p170"/>
          <p:cNvPicPr/>
          <p:nvPr/>
        </p:nvPicPr>
        <p:blipFill>
          <a:blip r:embed="rId2"/>
          <a:stretch/>
        </p:blipFill>
        <p:spPr>
          <a:xfrm>
            <a:off x="1249200" y="1018080"/>
            <a:ext cx="5638320" cy="3680280"/>
          </a:xfrm>
          <a:prstGeom prst="rect">
            <a:avLst/>
          </a:prstGeom>
          <a:ln w="0">
            <a:noFill/>
          </a:ln>
        </p:spPr>
      </p:pic>
      <p:sp>
        <p:nvSpPr>
          <p:cNvPr id="531" name="Google Shape;431;p17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2266BA1-C35E-4F66-B501-1D976D95E02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436;p171"/>
          <p:cNvSpPr/>
          <p:nvPr/>
        </p:nvSpPr>
        <p:spPr>
          <a:xfrm>
            <a:off x="524880" y="459360"/>
            <a:ext cx="8263440" cy="6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Bussines Goal vs User needs</a:t>
            </a:r>
            <a:endParaRPr lang="id-ID" sz="2700" b="0" strike="noStrike" spc="-1">
              <a:latin typeface="Arial"/>
            </a:endParaRPr>
          </a:p>
        </p:txBody>
      </p:sp>
      <p:pic>
        <p:nvPicPr>
          <p:cNvPr id="533" name="Google Shape;437;p171"/>
          <p:cNvPicPr/>
          <p:nvPr/>
        </p:nvPicPr>
        <p:blipFill>
          <a:blip r:embed="rId2"/>
          <a:stretch/>
        </p:blipFill>
        <p:spPr>
          <a:xfrm>
            <a:off x="1866240" y="1252800"/>
            <a:ext cx="5266440" cy="3348360"/>
          </a:xfrm>
          <a:prstGeom prst="rect">
            <a:avLst/>
          </a:prstGeom>
          <a:ln w="0">
            <a:noFill/>
          </a:ln>
        </p:spPr>
      </p:pic>
      <p:sp>
        <p:nvSpPr>
          <p:cNvPr id="534" name="Google Shape;438;p17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B9A9787-73BE-4265-87D3-A7D92E8DC8C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227880" y="289656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Garamond"/>
                <a:ea typeface="Garamond"/>
              </a:rPr>
              <a:t>Berbagai Metodologi Data Science</a:t>
            </a:r>
            <a:r>
              <a:t/>
            </a:r>
            <a:br/>
            <a:endParaRPr lang="id-ID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448;p173"/>
          <p:cNvSpPr/>
          <p:nvPr/>
        </p:nvSpPr>
        <p:spPr>
          <a:xfrm>
            <a:off x="311760" y="58032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Arial"/>
              </a:rPr>
              <a:t>Jenis Metodologi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537" name="Google Shape;449;p17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kegiatanTeknis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kegiatan bisnis (dan teknis)</a:t>
            </a:r>
            <a:endParaRPr lang="id-ID" sz="1800" b="0" strike="noStrike" spc="-1">
              <a:latin typeface="Arial"/>
            </a:endParaRPr>
          </a:p>
        </p:txBody>
      </p:sp>
      <p:sp>
        <p:nvSpPr>
          <p:cNvPr id="538" name="Google Shape;450;p17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3E1BF1-1EBF-4669-B5D0-9D57050D01B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455;p174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6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Mengapa harus ada standar proses</a:t>
            </a:r>
            <a:endParaRPr lang="id-ID" sz="2600" b="0" strike="noStrike" spc="-1">
              <a:latin typeface="Arial"/>
            </a:endParaRPr>
          </a:p>
        </p:txBody>
      </p:sp>
      <p:sp>
        <p:nvSpPr>
          <p:cNvPr id="540" name="Google Shape;456;p174"/>
          <p:cNvSpPr/>
          <p:nvPr/>
        </p:nvSpPr>
        <p:spPr>
          <a:xfrm>
            <a:off x="311760" y="1152360"/>
            <a:ext cx="583452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Proses data mining harus handal dan dapat diulang oleh orang dengan latar belakang data mining yang sedikit.</a:t>
            </a:r>
            <a:endParaRPr lang="id-ID" sz="1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Framework untuk merekam pengalaman → memungkinkan proyek diulangi</a:t>
            </a:r>
            <a:endParaRPr lang="id-ID" sz="1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Alat bantu untuk perencanaan proyek dan manajemen</a:t>
            </a:r>
            <a:endParaRPr lang="id-ID" sz="1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Bagi pengembang baru akan memudahkan</a:t>
            </a:r>
            <a:endParaRPr lang="id-ID" sz="1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Menunjukkan maturitas pekerjaan data mining</a:t>
            </a:r>
            <a:endParaRPr lang="id-ID" sz="1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Meminimalkan kebergantungan pada personal utama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541" name="Google Shape;457;p174"/>
          <p:cNvPicPr/>
          <p:nvPr/>
        </p:nvPicPr>
        <p:blipFill>
          <a:blip r:embed="rId2"/>
          <a:stretch/>
        </p:blipFill>
        <p:spPr>
          <a:xfrm>
            <a:off x="6147360" y="1152360"/>
            <a:ext cx="2771280" cy="1397880"/>
          </a:xfrm>
          <a:prstGeom prst="rect">
            <a:avLst/>
          </a:prstGeom>
          <a:ln w="0">
            <a:noFill/>
          </a:ln>
        </p:spPr>
      </p:pic>
      <p:pic>
        <p:nvPicPr>
          <p:cNvPr id="542" name="Google Shape;458;p174"/>
          <p:cNvPicPr/>
          <p:nvPr/>
        </p:nvPicPr>
        <p:blipFill>
          <a:blip r:embed="rId3"/>
          <a:stretch/>
        </p:blipFill>
        <p:spPr>
          <a:xfrm>
            <a:off x="6319800" y="3065400"/>
            <a:ext cx="2148120" cy="1596240"/>
          </a:xfrm>
          <a:prstGeom prst="rect">
            <a:avLst/>
          </a:prstGeom>
          <a:ln w="0">
            <a:noFill/>
          </a:ln>
        </p:spPr>
      </p:pic>
      <p:sp>
        <p:nvSpPr>
          <p:cNvPr id="543" name="Google Shape;459;p174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C8875D3-FED2-4BE2-8341-881BE89926E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464;p17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Teknis: Kegiatan DS/AI dianggap Kegiatan Teknikal</a:t>
            </a:r>
            <a:r>
              <a:t/>
            </a:r>
            <a:br/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545" name="Google Shape;465;p175"/>
          <p:cNvSpPr/>
          <p:nvPr/>
        </p:nvSpPr>
        <p:spPr>
          <a:xfrm>
            <a:off x="311760" y="1364760"/>
            <a:ext cx="8519040" cy="320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SEMMA dari SAS Institute</a:t>
            </a:r>
            <a:endParaRPr lang="id-ID" sz="1800" b="0" strike="noStrike" spc="-1">
              <a:latin typeface="Arial"/>
            </a:endParaRPr>
          </a:p>
        </p:txBody>
      </p:sp>
      <p:pic>
        <p:nvPicPr>
          <p:cNvPr id="546" name="Google Shape;466;p175"/>
          <p:cNvPicPr/>
          <p:nvPr/>
        </p:nvPicPr>
        <p:blipFill>
          <a:blip r:embed="rId2"/>
          <a:stretch/>
        </p:blipFill>
        <p:spPr>
          <a:xfrm>
            <a:off x="640080" y="1788120"/>
            <a:ext cx="4113360" cy="3067920"/>
          </a:xfrm>
          <a:prstGeom prst="rect">
            <a:avLst/>
          </a:prstGeom>
          <a:ln w="0">
            <a:noFill/>
          </a:ln>
        </p:spPr>
      </p:pic>
      <p:sp>
        <p:nvSpPr>
          <p:cNvPr id="547" name="Google Shape;467;p175"/>
          <p:cNvSpPr/>
          <p:nvPr/>
        </p:nvSpPr>
        <p:spPr>
          <a:xfrm>
            <a:off x="6019920" y="3224880"/>
            <a:ext cx="263484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https://documentation.sas.com/?docsetId=emref&amp;docsetTarget=n061bzurmej4j3n1jnj8bbjjm1a2.htm&amp;docsetVersion=14.3&amp;locale=en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548" name="Google Shape;468;p17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A720DF8-7D35-46A5-82E6-4B924BCF4C6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473;p17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Teknis: Kegiatan DS/AI dianggap Kegiatan Teknikal</a:t>
            </a:r>
            <a:r>
              <a:t/>
            </a:r>
            <a:br/>
            <a:r>
              <a:rPr lang="en-US" sz="27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550" name="Google Shape;474;p176"/>
          <p:cNvSpPr/>
          <p:nvPr/>
        </p:nvSpPr>
        <p:spPr>
          <a:xfrm>
            <a:off x="311760" y="1392120"/>
            <a:ext cx="8519040" cy="317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Knowledge Discovery and Data Mining </a:t>
            </a:r>
            <a:endParaRPr lang="id-ID" sz="1800" b="0" strike="noStrike" spc="-1">
              <a:latin typeface="Arial"/>
            </a:endParaRPr>
          </a:p>
        </p:txBody>
      </p:sp>
      <p:pic>
        <p:nvPicPr>
          <p:cNvPr id="551" name="Google Shape;475;p176"/>
          <p:cNvPicPr/>
          <p:nvPr/>
        </p:nvPicPr>
        <p:blipFill>
          <a:blip r:embed="rId2"/>
          <a:stretch/>
        </p:blipFill>
        <p:spPr>
          <a:xfrm>
            <a:off x="1593720" y="1788840"/>
            <a:ext cx="4854960" cy="2655720"/>
          </a:xfrm>
          <a:prstGeom prst="rect">
            <a:avLst/>
          </a:prstGeom>
          <a:ln w="0">
            <a:noFill/>
          </a:ln>
        </p:spPr>
      </p:pic>
      <p:sp>
        <p:nvSpPr>
          <p:cNvPr id="552" name="Google Shape;476;p176"/>
          <p:cNvSpPr/>
          <p:nvPr/>
        </p:nvSpPr>
        <p:spPr>
          <a:xfrm>
            <a:off x="3266640" y="4408920"/>
            <a:ext cx="194580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https://www.kdnuggets.com/gpspubs/aimag-kdd-overview-1996-Fayyad.pdf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553" name="Google Shape;477;p17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6EB968F-11C2-450F-B831-492A57D7D9CC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482;p177"/>
          <p:cNvSpPr/>
          <p:nvPr/>
        </p:nvSpPr>
        <p:spPr>
          <a:xfrm>
            <a:off x="311760" y="444960"/>
            <a:ext cx="883152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Lengkap: Kegiatan DS/AI dianggap Kegiatan Bisnis: Masalah Bisnis menjadi Masalah DS/AI</a:t>
            </a:r>
            <a:r>
              <a:t/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555" name="Google Shape;483;p177"/>
          <p:cNvSpPr/>
          <p:nvPr/>
        </p:nvSpPr>
        <p:spPr>
          <a:xfrm>
            <a:off x="311760" y="1351080"/>
            <a:ext cx="8519040" cy="32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IBM Data Science Methodology</a:t>
            </a:r>
            <a:endParaRPr lang="id-ID" sz="1800" b="0" strike="noStrike" spc="-1">
              <a:latin typeface="Arial"/>
            </a:endParaRPr>
          </a:p>
        </p:txBody>
      </p:sp>
      <p:pic>
        <p:nvPicPr>
          <p:cNvPr id="556" name="Google Shape;484;p177"/>
          <p:cNvPicPr/>
          <p:nvPr/>
        </p:nvPicPr>
        <p:blipFill>
          <a:blip r:embed="rId2"/>
          <a:stretch/>
        </p:blipFill>
        <p:spPr>
          <a:xfrm>
            <a:off x="734400" y="1715040"/>
            <a:ext cx="4418640" cy="2987640"/>
          </a:xfrm>
          <a:prstGeom prst="rect">
            <a:avLst/>
          </a:prstGeom>
          <a:ln w="0">
            <a:noFill/>
          </a:ln>
        </p:spPr>
      </p:pic>
      <p:sp>
        <p:nvSpPr>
          <p:cNvPr id="557" name="Google Shape;485;p177"/>
          <p:cNvSpPr/>
          <p:nvPr/>
        </p:nvSpPr>
        <p:spPr>
          <a:xfrm>
            <a:off x="4727880" y="4356360"/>
            <a:ext cx="415656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https://www.slideshare.net/JohnBRollinsPhD/foundational-methodology-for-data-science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558" name="Google Shape;486;p17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7ECD26C-B96E-45E8-B220-4A18366FD619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91;p17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Lengkap: Kegiatan DS/AI dianggap Kegiatan Bisnis: Masalah Bisnis menjadi Masalah DS/AI</a:t>
            </a:r>
            <a:r>
              <a:t/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560" name="Google Shape;492;p178"/>
          <p:cNvSpPr/>
          <p:nvPr/>
        </p:nvSpPr>
        <p:spPr>
          <a:xfrm>
            <a:off x="311760" y="1269360"/>
            <a:ext cx="8519040" cy="329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Microsoft’s Team Data Science Process</a:t>
            </a:r>
            <a:endParaRPr lang="id-ID" sz="1800" b="0" strike="noStrike" spc="-1">
              <a:latin typeface="Arial"/>
            </a:endParaRPr>
          </a:p>
        </p:txBody>
      </p:sp>
      <p:pic>
        <p:nvPicPr>
          <p:cNvPr id="561" name="Google Shape;493;p178"/>
          <p:cNvPicPr/>
          <p:nvPr/>
        </p:nvPicPr>
        <p:blipFill>
          <a:blip r:embed="rId2"/>
          <a:stretch/>
        </p:blipFill>
        <p:spPr>
          <a:xfrm>
            <a:off x="907560" y="1809720"/>
            <a:ext cx="4127760" cy="2757600"/>
          </a:xfrm>
          <a:prstGeom prst="rect">
            <a:avLst/>
          </a:prstGeom>
          <a:ln w="0">
            <a:noFill/>
          </a:ln>
        </p:spPr>
      </p:pic>
      <p:sp>
        <p:nvSpPr>
          <p:cNvPr id="562" name="Google Shape;494;p178"/>
          <p:cNvSpPr/>
          <p:nvPr/>
        </p:nvSpPr>
        <p:spPr>
          <a:xfrm>
            <a:off x="5244120" y="3944520"/>
            <a:ext cx="3656160" cy="21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https://docs.microsoft.com/en-us/azure/machine-learning/team-data-science-process/overview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563" name="Google Shape;495;p17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E10F882-6C37-4834-9C7C-C6EB7537CD57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00;p179"/>
          <p:cNvSpPr/>
          <p:nvPr/>
        </p:nvSpPr>
        <p:spPr>
          <a:xfrm>
            <a:off x="311760" y="444960"/>
            <a:ext cx="87087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Lengkap: Kegiatan DS/AI dianggap Kegiatan Bisnis: Masalah Bisnis menjadi Masalah DS/AI</a:t>
            </a:r>
            <a:r>
              <a:t/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565" name="Google Shape;501;p179"/>
          <p:cNvSpPr/>
          <p:nvPr/>
        </p:nvSpPr>
        <p:spPr>
          <a:xfrm>
            <a:off x="311760" y="1296360"/>
            <a:ext cx="8519040" cy="327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Domino DataLab Methodology</a:t>
            </a:r>
            <a:endParaRPr lang="id-ID" sz="1800" b="0" strike="noStrike" spc="-1">
              <a:latin typeface="Arial"/>
            </a:endParaRPr>
          </a:p>
        </p:txBody>
      </p:sp>
      <p:pic>
        <p:nvPicPr>
          <p:cNvPr id="566" name="Google Shape;502;p179"/>
          <p:cNvPicPr/>
          <p:nvPr/>
        </p:nvPicPr>
        <p:blipFill>
          <a:blip r:embed="rId2"/>
          <a:stretch/>
        </p:blipFill>
        <p:spPr>
          <a:xfrm rot="5400000">
            <a:off x="2638440" y="-64800"/>
            <a:ext cx="2932920" cy="6530040"/>
          </a:xfrm>
          <a:prstGeom prst="rect">
            <a:avLst/>
          </a:prstGeom>
          <a:ln w="0">
            <a:noFill/>
          </a:ln>
        </p:spPr>
      </p:pic>
      <p:sp>
        <p:nvSpPr>
          <p:cNvPr id="567" name="Google Shape;503;p179"/>
          <p:cNvSpPr/>
          <p:nvPr/>
        </p:nvSpPr>
        <p:spPr>
          <a:xfrm>
            <a:off x="3278160" y="4635720"/>
            <a:ext cx="1652040" cy="21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https://www.dominodatalab.com/</a:t>
            </a:r>
            <a:endParaRPr lang="id-ID" sz="800" b="0" strike="noStrike" spc="-1">
              <a:latin typeface="Arial"/>
            </a:endParaRPr>
          </a:p>
        </p:txBody>
      </p:sp>
      <p:sp>
        <p:nvSpPr>
          <p:cNvPr id="568" name="Google Shape;504;p17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8C13C0A-DAC7-41B0-8183-5507B6C70A5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39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175;p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Arial"/>
              </a:rPr>
              <a:t>Capaian Pembelajaran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380" name="Google Shape;176;p6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14480"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Pada topik ini, kita akan mempelajari: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Arial"/>
              </a:rPr>
              <a:t>Data Science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Langkah-langkah utama dalam metodologi data science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Development Life Cycle (materi tambahan tim instruktur UG)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Arsitektur Sistem (materi tambahan tim instruktur UG)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Project Management (materi tambahan tim instruktur UG)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Beragam model life cycle management (materi  tambahan tim instruktur UG)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 (materi tambahan tim instruktur UG)</a:t>
            </a:r>
            <a:endParaRPr lang="id-ID" sz="1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id-ID" sz="1800" b="0" strike="noStrike" spc="-1">
              <a:latin typeface="Arial"/>
            </a:endParaRPr>
          </a:p>
        </p:txBody>
      </p:sp>
      <p:sp>
        <p:nvSpPr>
          <p:cNvPr id="381" name="Google Shape;177;p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4B7BB93-A7A2-441C-8E75-9272F1F9BDE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09;p18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Metodologi Lengkap: Kegiatan DS/AI dianggap Kegiatan Bisnis: Masalah Bisnis menjadi Masalah DS/AI</a:t>
            </a:r>
            <a:r>
              <a:t/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570" name="Google Shape;510;p180"/>
          <p:cNvSpPr/>
          <p:nvPr/>
        </p:nvSpPr>
        <p:spPr>
          <a:xfrm>
            <a:off x="311760" y="1392120"/>
            <a:ext cx="8519040" cy="317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420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Arial"/>
              </a:rPr>
              <a:t>CRISP-DM: Cross Industry Standard Process for Data Mining</a:t>
            </a:r>
            <a:endParaRPr lang="id-ID" sz="1800" b="0" strike="noStrike" spc="-1">
              <a:latin typeface="Arial"/>
            </a:endParaRPr>
          </a:p>
        </p:txBody>
      </p:sp>
      <p:sp>
        <p:nvSpPr>
          <p:cNvPr id="571" name="Google Shape;511;p180"/>
          <p:cNvSpPr/>
          <p:nvPr/>
        </p:nvSpPr>
        <p:spPr>
          <a:xfrm>
            <a:off x="5350680" y="3934440"/>
            <a:ext cx="2634840" cy="19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800" b="0" u="sng" strike="noStrike" spc="-1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https://documentation.sas.com/?docsetId=emref&amp;docsetTarget=n061bzurmej4j3n1jnj8bbjjm1a2.htm&amp;docsetVersion=14.3&amp;locale=en</a:t>
            </a:r>
            <a:endParaRPr lang="id-ID" sz="800" b="0" strike="noStrike" spc="-1">
              <a:latin typeface="Arial"/>
            </a:endParaRPr>
          </a:p>
        </p:txBody>
      </p:sp>
      <p:pic>
        <p:nvPicPr>
          <p:cNvPr id="572" name="Google Shape;512;p180"/>
          <p:cNvPicPr/>
          <p:nvPr/>
        </p:nvPicPr>
        <p:blipFill>
          <a:blip r:embed="rId3"/>
          <a:stretch/>
        </p:blipFill>
        <p:spPr>
          <a:xfrm>
            <a:off x="1791000" y="1962000"/>
            <a:ext cx="2713320" cy="2894040"/>
          </a:xfrm>
          <a:prstGeom prst="rect">
            <a:avLst/>
          </a:prstGeom>
          <a:ln w="0">
            <a:noFill/>
          </a:ln>
        </p:spPr>
      </p:pic>
      <p:sp>
        <p:nvSpPr>
          <p:cNvPr id="573" name="Google Shape;513;p18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473FCCF-8DEB-4553-A928-37D37CFB2DB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18;p18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Bagaimana di Indonesia? 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575" name="Google Shape;519;p181"/>
          <p:cNvSpPr/>
          <p:nvPr/>
        </p:nvSpPr>
        <p:spPr>
          <a:xfrm>
            <a:off x="4295520" y="693000"/>
            <a:ext cx="68778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Standard Kompetensi Kerja Nasional:  </a:t>
            </a:r>
            <a:r>
              <a:rPr lang="en-US" sz="1800" b="0" strike="noStrike" spc="-1">
                <a:solidFill>
                  <a:srgbClr val="000000"/>
                </a:solidFill>
                <a:latin typeface="Corbel"/>
                <a:ea typeface="Corbel"/>
              </a:rPr>
              <a:t> </a:t>
            </a:r>
            <a:endParaRPr lang="id-ID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KepMen Ketenagakerjaan No 299 thn 2020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576" name="Google Shape;520;p181"/>
          <p:cNvPicPr/>
          <p:nvPr/>
        </p:nvPicPr>
        <p:blipFill>
          <a:blip r:embed="rId2"/>
          <a:stretch/>
        </p:blipFill>
        <p:spPr>
          <a:xfrm>
            <a:off x="311760" y="1758600"/>
            <a:ext cx="2712960" cy="1939320"/>
          </a:xfrm>
          <a:prstGeom prst="rect">
            <a:avLst/>
          </a:prstGeom>
          <a:ln w="0">
            <a:noFill/>
          </a:ln>
        </p:spPr>
      </p:pic>
      <p:pic>
        <p:nvPicPr>
          <p:cNvPr id="577" name="Google Shape;521;p181"/>
          <p:cNvPicPr/>
          <p:nvPr/>
        </p:nvPicPr>
        <p:blipFill>
          <a:blip r:embed="rId3"/>
          <a:stretch/>
        </p:blipFill>
        <p:spPr>
          <a:xfrm>
            <a:off x="3070800" y="1276200"/>
            <a:ext cx="6052320" cy="3499920"/>
          </a:xfrm>
          <a:prstGeom prst="rect">
            <a:avLst/>
          </a:prstGeom>
          <a:ln w="0">
            <a:noFill/>
          </a:ln>
        </p:spPr>
      </p:pic>
      <p:sp>
        <p:nvSpPr>
          <p:cNvPr id="578" name="Google Shape;522;p18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E054044-5937-4B92-A7AD-54AF1D03E57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27;p18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6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CRISP - DM</a:t>
            </a:r>
            <a:endParaRPr lang="id-ID" sz="2600" b="0" strike="noStrike" spc="-1">
              <a:latin typeface="Arial"/>
            </a:endParaRPr>
          </a:p>
        </p:txBody>
      </p:sp>
      <p:sp>
        <p:nvSpPr>
          <p:cNvPr id="580" name="Google Shape;528;p182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Non-proprietary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Application/Industry neutral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Tool neutral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Focus on business issues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As well as technical analysis</a:t>
            </a:r>
            <a:endParaRPr lang="id-ID" sz="1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Framework for guidance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2200" b="1" strike="noStrike" spc="-1">
                <a:solidFill>
                  <a:srgbClr val="003300"/>
                </a:solidFill>
                <a:latin typeface="Arial"/>
                <a:ea typeface="Arial"/>
              </a:rPr>
              <a:t>Experience base</a:t>
            </a:r>
            <a:endParaRPr lang="id-ID" sz="2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Templates for Analysis</a:t>
            </a:r>
            <a:endParaRPr lang="id-ID" sz="1800" b="0" strike="noStrike" spc="-1">
              <a:latin typeface="Arial"/>
            </a:endParaRPr>
          </a:p>
        </p:txBody>
      </p:sp>
      <p:sp>
        <p:nvSpPr>
          <p:cNvPr id="581" name="Google Shape;529;p182"/>
          <p:cNvSpPr/>
          <p:nvPr/>
        </p:nvSpPr>
        <p:spPr>
          <a:xfrm>
            <a:off x="5482800" y="1152360"/>
            <a:ext cx="3413880" cy="142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t">
            <a:normAutofit/>
          </a:bodyPr>
          <a:lstStyle/>
          <a:p>
            <a:pPr marL="307800" indent="-95400">
              <a:lnSpc>
                <a:spcPct val="80000"/>
              </a:lnSpc>
              <a:buClr>
                <a:srgbClr val="000000"/>
              </a:buClr>
              <a:buFont typeface="Gulim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Data Mining</a:t>
            </a: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methodology</a:t>
            </a:r>
            <a:endParaRPr lang="id-ID" sz="1500" b="0" strike="noStrike" spc="-1">
              <a:latin typeface="Arial"/>
            </a:endParaRPr>
          </a:p>
          <a:p>
            <a:pPr marL="307800" indent="-9540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Gulim"/>
              <a:buChar char="•"/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Process Model</a:t>
            </a:r>
            <a:endParaRPr lang="id-ID" sz="1500" b="0" strike="noStrike" spc="-1">
              <a:latin typeface="Arial"/>
            </a:endParaRPr>
          </a:p>
          <a:p>
            <a:pPr marL="307800" indent="-9540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Gulim"/>
              <a:buChar char="•"/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Arial"/>
              </a:rPr>
              <a:t> For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anyone</a:t>
            </a:r>
            <a:endParaRPr lang="id-ID" sz="1500" b="0" strike="noStrike" spc="-1">
              <a:latin typeface="Arial"/>
            </a:endParaRPr>
          </a:p>
          <a:p>
            <a:pPr marL="307800" indent="-9540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Gulim"/>
              <a:buChar char="•"/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Arial"/>
              </a:rPr>
              <a:t> Provides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a complete blueprint</a:t>
            </a:r>
            <a:endParaRPr lang="id-ID" sz="1500" b="0" strike="noStrike" spc="-1">
              <a:latin typeface="Arial"/>
            </a:endParaRPr>
          </a:p>
          <a:p>
            <a:pPr marL="307800" indent="-9540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Gulim"/>
              <a:buChar char="•"/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Arial"/>
              </a:rPr>
              <a:t> Life cycle: </a:t>
            </a:r>
            <a:r>
              <a:rPr lang="en-US" sz="1500" b="1" strike="noStrike" spc="-1">
                <a:solidFill>
                  <a:srgbClr val="CC0000"/>
                </a:solidFill>
                <a:latin typeface="Arial"/>
                <a:ea typeface="Arial"/>
              </a:rPr>
              <a:t>6 phases</a:t>
            </a:r>
            <a:endParaRPr lang="id-ID" sz="15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99"/>
              </a:spcBef>
              <a:tabLst>
                <a:tab pos="0" algn="l"/>
              </a:tabLst>
            </a:pPr>
            <a:endParaRPr lang="id-ID" sz="1500" b="0" strike="noStrike" spc="-1">
              <a:latin typeface="Arial"/>
            </a:endParaRPr>
          </a:p>
        </p:txBody>
      </p:sp>
      <p:pic>
        <p:nvPicPr>
          <p:cNvPr id="582" name="Google Shape;530;p182"/>
          <p:cNvPicPr/>
          <p:nvPr/>
        </p:nvPicPr>
        <p:blipFill>
          <a:blip r:embed="rId2"/>
          <a:srcRect r="1260"/>
          <a:stretch/>
        </p:blipFill>
        <p:spPr>
          <a:xfrm>
            <a:off x="5715000" y="2649240"/>
            <a:ext cx="2637360" cy="2224080"/>
          </a:xfrm>
          <a:prstGeom prst="rect">
            <a:avLst/>
          </a:prstGeom>
          <a:ln w="0">
            <a:noFill/>
          </a:ln>
        </p:spPr>
      </p:pic>
      <p:sp>
        <p:nvSpPr>
          <p:cNvPr id="583" name="Google Shape;531;p18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2908740-DC27-4607-812A-CFE9F05FF82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36;p183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6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Standardisasi Proses Data Mining</a:t>
            </a:r>
            <a:endParaRPr lang="id-ID" sz="2600" b="0" strike="noStrike" spc="-1">
              <a:latin typeface="Arial"/>
            </a:endParaRPr>
          </a:p>
        </p:txBody>
      </p:sp>
      <p:sp>
        <p:nvSpPr>
          <p:cNvPr id="585" name="Google Shape;537;p18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43080" indent="-317880">
              <a:lnSpc>
                <a:spcPct val="8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US" sz="1800" b="1" strike="noStrike" spc="-1">
                <a:solidFill>
                  <a:srgbClr val="003300"/>
                </a:solidFill>
                <a:latin typeface="Arial"/>
                <a:ea typeface="Arial"/>
              </a:rPr>
              <a:t>Initiative launched in late 1996 by three “veterans” of data mining market.</a:t>
            </a:r>
            <a:endParaRPr lang="id-ID" sz="1800" b="0" strike="noStrike" spc="-1">
              <a:latin typeface="Arial"/>
            </a:endParaRPr>
          </a:p>
          <a:p>
            <a:pPr marL="343080" indent="-317880">
              <a:lnSpc>
                <a:spcPct val="8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Daimler Chrysler (then Daimler-Benz), SPSS (then ISL) , NCR</a:t>
            </a:r>
            <a:endParaRPr lang="id-ID" sz="1800" b="0" strike="noStrike" spc="-1">
              <a:latin typeface="Arial"/>
            </a:endParaRPr>
          </a:p>
          <a:p>
            <a:pPr marL="343080" indent="-3178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1" strike="noStrike" spc="-1">
                <a:solidFill>
                  <a:srgbClr val="003300"/>
                </a:solidFill>
                <a:latin typeface="Arial"/>
                <a:ea typeface="Arial"/>
              </a:rPr>
              <a:t>Developed and refined through series of workshops </a:t>
            </a:r>
            <a:r>
              <a:rPr lang="en-US" sz="1600" b="0" strike="noStrike" spc="-1">
                <a:solidFill>
                  <a:srgbClr val="003300"/>
                </a:solidFill>
                <a:latin typeface="Arial"/>
                <a:ea typeface="Arial"/>
              </a:rPr>
              <a:t>(from 1997-1999)</a:t>
            </a:r>
            <a:endParaRPr lang="id-ID" sz="1600" b="0" strike="noStrike" spc="-1">
              <a:latin typeface="Arial"/>
            </a:endParaRPr>
          </a:p>
          <a:p>
            <a:pPr marL="343080" indent="-317880">
              <a:lnSpc>
                <a:spcPct val="8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1" strike="noStrike" spc="-1">
                <a:solidFill>
                  <a:srgbClr val="003300"/>
                </a:solidFill>
                <a:latin typeface="Arial"/>
                <a:ea typeface="Arial"/>
              </a:rPr>
              <a:t>Over 300 organization contributed to the process model</a:t>
            </a:r>
            <a:endParaRPr lang="id-ID" sz="1800" b="0" strike="noStrike" spc="-1">
              <a:latin typeface="Arial"/>
            </a:endParaRPr>
          </a:p>
          <a:p>
            <a:pPr marL="343080" indent="-317880">
              <a:lnSpc>
                <a:spcPct val="8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1" strike="noStrike" spc="-1">
                <a:solidFill>
                  <a:srgbClr val="003300"/>
                </a:solidFill>
                <a:latin typeface="Arial"/>
                <a:ea typeface="Arial"/>
              </a:rPr>
              <a:t>Published CRISP-DM 1.0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(1999)</a:t>
            </a:r>
            <a:endParaRPr lang="id-ID" sz="1800" b="0" strike="noStrike" spc="-1">
              <a:latin typeface="Arial"/>
            </a:endParaRPr>
          </a:p>
          <a:p>
            <a:pPr marL="343080" indent="-317880">
              <a:lnSpc>
                <a:spcPct val="80000"/>
              </a:lnSpc>
              <a:spcBef>
                <a:spcPts val="448"/>
              </a:spcBef>
              <a:buClr>
                <a:srgbClr val="000000"/>
              </a:buClr>
              <a:buFont typeface="Noto Sans Symbols"/>
              <a:buChar char="●"/>
            </a:pPr>
            <a:r>
              <a:rPr lang="en-US" sz="1800" b="1" strike="noStrike" spc="-1">
                <a:solidFill>
                  <a:srgbClr val="003300"/>
                </a:solidFill>
                <a:latin typeface="Arial"/>
                <a:ea typeface="Arial"/>
              </a:rPr>
              <a:t>Over 200 members of the CRISP-DM SIG worldwide</a:t>
            </a:r>
            <a:endParaRPr lang="id-ID" sz="1800" b="0" strike="noStrike" spc="-1">
              <a:latin typeface="Arial"/>
            </a:endParaRPr>
          </a:p>
          <a:p>
            <a:pPr marL="914400" lvl="1" indent="-27396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Noto Sans Symbols"/>
              <a:buChar char="○"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DM Vendors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- SPSS, NCR, IBM, SAS, SGI, Data Distilleries, Syllogic, etc.</a:t>
            </a:r>
            <a:endParaRPr lang="id-ID" sz="1600" b="0" strike="noStrike" spc="-1">
              <a:latin typeface="Arial"/>
            </a:endParaRPr>
          </a:p>
          <a:p>
            <a:pPr marL="914400" lvl="1" indent="-27396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Noto Sans Symbols"/>
              <a:buChar char="○"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System Suppliers / consultants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- Cap Gemini, ICL Retail, Deloitte &amp; Touche, etc.</a:t>
            </a:r>
            <a:endParaRPr lang="id-ID" sz="1600" b="0" strike="noStrike" spc="-1">
              <a:latin typeface="Arial"/>
            </a:endParaRPr>
          </a:p>
          <a:p>
            <a:pPr marL="914400" lvl="1" indent="-27396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Noto Sans Symbols"/>
              <a:buChar char="○"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End Users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 - BT, ABB, Lloyds Bank, AirTouch, Experian, etc.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586" name="Google Shape;538;p18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7151275-6992-45FB-898E-942A570C0626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43;p184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600" b="0" strike="noStrike" spc="-1">
                <a:solidFill>
                  <a:srgbClr val="000000"/>
                </a:solidFill>
                <a:latin typeface="Lato Black"/>
                <a:ea typeface="Lato Black"/>
              </a:rPr>
              <a:t>Fase dan Pekerjaan</a:t>
            </a:r>
            <a:endParaRPr lang="id-ID" sz="2600" b="0" strike="noStrike" spc="-1">
              <a:latin typeface="Arial"/>
            </a:endParaRPr>
          </a:p>
        </p:txBody>
      </p:sp>
      <p:sp>
        <p:nvSpPr>
          <p:cNvPr id="588" name="Google Shape;544;p184"/>
          <p:cNvSpPr/>
          <p:nvPr/>
        </p:nvSpPr>
        <p:spPr>
          <a:xfrm>
            <a:off x="7878600" y="1821240"/>
            <a:ext cx="360" cy="251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Google Shape;545;p184"/>
          <p:cNvSpPr/>
          <p:nvPr/>
        </p:nvSpPr>
        <p:spPr>
          <a:xfrm>
            <a:off x="6581520" y="1821240"/>
            <a:ext cx="360" cy="187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Google Shape;546;p184"/>
          <p:cNvSpPr/>
          <p:nvPr/>
        </p:nvSpPr>
        <p:spPr>
          <a:xfrm>
            <a:off x="5285880" y="1821240"/>
            <a:ext cx="360" cy="251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Google Shape;547;p184"/>
          <p:cNvSpPr/>
          <p:nvPr/>
        </p:nvSpPr>
        <p:spPr>
          <a:xfrm>
            <a:off x="3989160" y="1821240"/>
            <a:ext cx="360" cy="316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Google Shape;548;p184"/>
          <p:cNvSpPr/>
          <p:nvPr/>
        </p:nvSpPr>
        <p:spPr>
          <a:xfrm>
            <a:off x="2693520" y="1821240"/>
            <a:ext cx="360" cy="251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3" name="Google Shape;549;p184"/>
          <p:cNvSpPr/>
          <p:nvPr/>
        </p:nvSpPr>
        <p:spPr>
          <a:xfrm>
            <a:off x="1398240" y="1821240"/>
            <a:ext cx="360" cy="251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4" name="Google Shape;550;p184"/>
          <p:cNvGrpSpPr/>
          <p:nvPr/>
        </p:nvGrpSpPr>
        <p:grpSpPr>
          <a:xfrm>
            <a:off x="677520" y="1100520"/>
            <a:ext cx="8208000" cy="719640"/>
            <a:chOff x="677520" y="1100520"/>
            <a:chExt cx="8208000" cy="719640"/>
          </a:xfrm>
        </p:grpSpPr>
        <p:sp>
          <p:nvSpPr>
            <p:cNvPr id="595" name="Google Shape;551;p184"/>
            <p:cNvSpPr/>
            <p:nvPr/>
          </p:nvSpPr>
          <p:spPr>
            <a:xfrm>
              <a:off x="677520" y="1100520"/>
              <a:ext cx="1726200" cy="718200"/>
            </a:xfrm>
            <a:custGeom>
              <a:avLst/>
              <a:gdLst/>
              <a:ahLst/>
              <a:cxnLst/>
              <a:rect l="l" t="t" r="r" b="b"/>
              <a:pathLst>
                <a:path w="4800" h="2000">
                  <a:moveTo>
                    <a:pt x="0" y="0"/>
                  </a:moveTo>
                  <a:lnTo>
                    <a:pt x="3599" y="0"/>
                  </a:lnTo>
                  <a:lnTo>
                    <a:pt x="4799" y="999"/>
                  </a:lnTo>
                  <a:lnTo>
                    <a:pt x="3599" y="1999"/>
                  </a:lnTo>
                  <a:lnTo>
                    <a:pt x="0" y="1999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Business</a:t>
              </a:r>
              <a:endParaRPr lang="id-ID" sz="13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Understanding</a:t>
              </a:r>
              <a:endParaRPr lang="id-ID" sz="1300" b="0" strike="noStrike" spc="-1">
                <a:latin typeface="Arial"/>
              </a:endParaRPr>
            </a:p>
          </p:txBody>
        </p:sp>
        <p:sp>
          <p:nvSpPr>
            <p:cNvPr id="596" name="Google Shape;552;p184"/>
            <p:cNvSpPr/>
            <p:nvPr/>
          </p:nvSpPr>
          <p:spPr>
            <a:xfrm>
              <a:off x="2045880" y="1100520"/>
              <a:ext cx="1654920" cy="719640"/>
            </a:xfrm>
            <a:custGeom>
              <a:avLst/>
              <a:gdLst/>
              <a:ahLst/>
              <a:cxnLst/>
              <a:rect l="l" t="t" r="r" b="b"/>
              <a:pathLst>
                <a:path w="4602" h="2004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</a:t>
              </a: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Data</a:t>
              </a:r>
              <a:endParaRPr lang="id-ID" sz="13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Understanding</a:t>
              </a:r>
              <a:endParaRPr lang="id-ID" sz="1300" b="0" strike="noStrike" spc="-1">
                <a:latin typeface="Arial"/>
              </a:endParaRPr>
            </a:p>
          </p:txBody>
        </p:sp>
        <p:sp>
          <p:nvSpPr>
            <p:cNvPr id="597" name="Google Shape;553;p184"/>
            <p:cNvSpPr/>
            <p:nvPr/>
          </p:nvSpPr>
          <p:spPr>
            <a:xfrm>
              <a:off x="3341520" y="1100520"/>
              <a:ext cx="1654560" cy="719640"/>
            </a:xfrm>
            <a:custGeom>
              <a:avLst/>
              <a:gdLst/>
              <a:ahLst/>
              <a:cxnLst/>
              <a:rect l="l" t="t" r="r" b="b"/>
              <a:pathLst>
                <a:path w="4601" h="2004">
                  <a:moveTo>
                    <a:pt x="0" y="0"/>
                  </a:moveTo>
                  <a:lnTo>
                    <a:pt x="3450" y="0"/>
                  </a:lnTo>
                  <a:lnTo>
                    <a:pt x="4600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</a:t>
              </a: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Data</a:t>
              </a:r>
              <a:endParaRPr lang="id-ID" sz="13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Preparation</a:t>
              </a:r>
              <a:endParaRPr lang="id-ID" sz="1300" b="0" strike="noStrike" spc="-1">
                <a:latin typeface="Arial"/>
              </a:endParaRPr>
            </a:p>
          </p:txBody>
        </p:sp>
        <p:sp>
          <p:nvSpPr>
            <p:cNvPr id="598" name="Google Shape;554;p184"/>
            <p:cNvSpPr/>
            <p:nvPr/>
          </p:nvSpPr>
          <p:spPr>
            <a:xfrm>
              <a:off x="4638240" y="1100520"/>
              <a:ext cx="1654920" cy="719640"/>
            </a:xfrm>
            <a:custGeom>
              <a:avLst/>
              <a:gdLst/>
              <a:ahLst/>
              <a:cxnLst/>
              <a:rect l="l" t="t" r="r" b="b"/>
              <a:pathLst>
                <a:path w="4602" h="2004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</a:t>
              </a: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Modeling</a:t>
              </a:r>
              <a:endParaRPr lang="id-ID" sz="1300" b="0" strike="noStrike" spc="-1">
                <a:latin typeface="Arial"/>
              </a:endParaRPr>
            </a:p>
          </p:txBody>
        </p:sp>
        <p:sp>
          <p:nvSpPr>
            <p:cNvPr id="599" name="Google Shape;555;p184"/>
            <p:cNvSpPr/>
            <p:nvPr/>
          </p:nvSpPr>
          <p:spPr>
            <a:xfrm>
              <a:off x="7230600" y="1100520"/>
              <a:ext cx="1654920" cy="719640"/>
            </a:xfrm>
            <a:custGeom>
              <a:avLst/>
              <a:gdLst/>
              <a:ahLst/>
              <a:cxnLst/>
              <a:rect l="l" t="t" r="r" b="b"/>
              <a:pathLst>
                <a:path w="4602" h="2004">
                  <a:moveTo>
                    <a:pt x="0" y="0"/>
                  </a:moveTo>
                  <a:lnTo>
                    <a:pt x="3450" y="0"/>
                  </a:lnTo>
                  <a:lnTo>
                    <a:pt x="4601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</a:t>
              </a: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Deployment</a:t>
              </a:r>
              <a:endParaRPr lang="id-ID" sz="1300" b="0" strike="noStrike" spc="-1">
                <a:latin typeface="Arial"/>
              </a:endParaRPr>
            </a:p>
          </p:txBody>
        </p:sp>
        <p:sp>
          <p:nvSpPr>
            <p:cNvPr id="600" name="Google Shape;556;p184"/>
            <p:cNvSpPr/>
            <p:nvPr/>
          </p:nvSpPr>
          <p:spPr>
            <a:xfrm>
              <a:off x="5933880" y="1100520"/>
              <a:ext cx="1654560" cy="719640"/>
            </a:xfrm>
            <a:custGeom>
              <a:avLst/>
              <a:gdLst/>
              <a:ahLst/>
              <a:cxnLst/>
              <a:rect l="l" t="t" r="r" b="b"/>
              <a:pathLst>
                <a:path w="4601" h="2004">
                  <a:moveTo>
                    <a:pt x="0" y="0"/>
                  </a:moveTo>
                  <a:lnTo>
                    <a:pt x="3450" y="0"/>
                  </a:lnTo>
                  <a:lnTo>
                    <a:pt x="4600" y="1001"/>
                  </a:lnTo>
                  <a:lnTo>
                    <a:pt x="3450" y="2003"/>
                  </a:lnTo>
                  <a:lnTo>
                    <a:pt x="0" y="2003"/>
                  </a:lnTo>
                  <a:lnTo>
                    <a:pt x="1150" y="1001"/>
                  </a:lnTo>
                  <a:lnTo>
                    <a:pt x="0" y="0"/>
                  </a:lnTo>
                </a:path>
              </a:pathLst>
            </a:cu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     </a:t>
              </a:r>
              <a:r>
                <a:rPr lang="en-US" sz="1300" b="1" strike="noStrike" spc="-1">
                  <a:solidFill>
                    <a:srgbClr val="003300"/>
                  </a:solidFill>
                  <a:latin typeface="Lato"/>
                  <a:ea typeface="Lato"/>
                </a:rPr>
                <a:t>Evaluation</a:t>
              </a:r>
              <a:endParaRPr lang="id-ID" sz="1300" b="0" strike="noStrike" spc="-1">
                <a:latin typeface="Arial"/>
              </a:endParaRPr>
            </a:p>
          </p:txBody>
        </p:sp>
      </p:grpSp>
      <p:grpSp>
        <p:nvGrpSpPr>
          <p:cNvPr id="601" name="Google Shape;557;p184"/>
          <p:cNvGrpSpPr/>
          <p:nvPr/>
        </p:nvGrpSpPr>
        <p:grpSpPr>
          <a:xfrm>
            <a:off x="821880" y="1892880"/>
            <a:ext cx="7631640" cy="3096000"/>
            <a:chOff x="821880" y="1892880"/>
            <a:chExt cx="7631640" cy="3096000"/>
          </a:xfrm>
        </p:grpSpPr>
        <p:sp>
          <p:nvSpPr>
            <p:cNvPr id="602" name="Google Shape;558;p184"/>
            <p:cNvSpPr/>
            <p:nvPr/>
          </p:nvSpPr>
          <p:spPr>
            <a:xfrm>
              <a:off x="3414240" y="448524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Format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3" name="Google Shape;559;p184"/>
            <p:cNvSpPr/>
            <p:nvPr/>
          </p:nvSpPr>
          <p:spPr>
            <a:xfrm>
              <a:off x="3414240" y="383724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Integrate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4" name="Google Shape;560;p184"/>
            <p:cNvSpPr/>
            <p:nvPr/>
          </p:nvSpPr>
          <p:spPr>
            <a:xfrm>
              <a:off x="3414240" y="318960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Construct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5" name="Google Shape;561;p184"/>
            <p:cNvSpPr/>
            <p:nvPr/>
          </p:nvSpPr>
          <p:spPr>
            <a:xfrm>
              <a:off x="3414240" y="254052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Clean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6" name="Google Shape;562;p184"/>
            <p:cNvSpPr/>
            <p:nvPr/>
          </p:nvSpPr>
          <p:spPr>
            <a:xfrm>
              <a:off x="3414240" y="189288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Select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7" name="Google Shape;563;p184"/>
            <p:cNvSpPr/>
            <p:nvPr/>
          </p:nvSpPr>
          <p:spPr>
            <a:xfrm>
              <a:off x="821880" y="189288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Determine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Business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Objectives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8" name="Google Shape;564;p184"/>
            <p:cNvSpPr/>
            <p:nvPr/>
          </p:nvSpPr>
          <p:spPr>
            <a:xfrm>
              <a:off x="7302240" y="383724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Review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Project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09" name="Google Shape;565;p184"/>
            <p:cNvSpPr/>
            <p:nvPr/>
          </p:nvSpPr>
          <p:spPr>
            <a:xfrm>
              <a:off x="7302240" y="318960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Produce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Final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Report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0" name="Google Shape;566;p184"/>
            <p:cNvSpPr/>
            <p:nvPr/>
          </p:nvSpPr>
          <p:spPr>
            <a:xfrm>
              <a:off x="7302240" y="254052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Plan Monitering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&amp;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Maintenance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1" name="Google Shape;567;p184"/>
            <p:cNvSpPr/>
            <p:nvPr/>
          </p:nvSpPr>
          <p:spPr>
            <a:xfrm>
              <a:off x="7302240" y="189288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Plan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Deployment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2" name="Google Shape;568;p184"/>
            <p:cNvSpPr/>
            <p:nvPr/>
          </p:nvSpPr>
          <p:spPr>
            <a:xfrm>
              <a:off x="6006600" y="318960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Determine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Next Steps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3" name="Google Shape;569;p184"/>
            <p:cNvSpPr/>
            <p:nvPr/>
          </p:nvSpPr>
          <p:spPr>
            <a:xfrm>
              <a:off x="6006600" y="254052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Review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Process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4" name="Google Shape;570;p184"/>
            <p:cNvSpPr/>
            <p:nvPr/>
          </p:nvSpPr>
          <p:spPr>
            <a:xfrm>
              <a:off x="6006600" y="189288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Evaluate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Results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5" name="Google Shape;571;p184"/>
            <p:cNvSpPr/>
            <p:nvPr/>
          </p:nvSpPr>
          <p:spPr>
            <a:xfrm>
              <a:off x="4709880" y="383724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Assess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Model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6" name="Google Shape;572;p184"/>
            <p:cNvSpPr/>
            <p:nvPr/>
          </p:nvSpPr>
          <p:spPr>
            <a:xfrm>
              <a:off x="4709880" y="318960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Build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Model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7" name="Google Shape;573;p184"/>
            <p:cNvSpPr/>
            <p:nvPr/>
          </p:nvSpPr>
          <p:spPr>
            <a:xfrm>
              <a:off x="4709880" y="254052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Generate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Test Design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8" name="Google Shape;574;p184"/>
            <p:cNvSpPr/>
            <p:nvPr/>
          </p:nvSpPr>
          <p:spPr>
            <a:xfrm>
              <a:off x="4709880" y="189288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Select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Modeling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Technique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19" name="Google Shape;575;p184"/>
            <p:cNvSpPr/>
            <p:nvPr/>
          </p:nvSpPr>
          <p:spPr>
            <a:xfrm>
              <a:off x="821880" y="2540520"/>
              <a:ext cx="115164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Assess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Situation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0" name="Google Shape;576;p184"/>
            <p:cNvSpPr/>
            <p:nvPr/>
          </p:nvSpPr>
          <p:spPr>
            <a:xfrm>
              <a:off x="2117520" y="318960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Explore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1" name="Google Shape;577;p184"/>
            <p:cNvSpPr/>
            <p:nvPr/>
          </p:nvSpPr>
          <p:spPr>
            <a:xfrm>
              <a:off x="2117520" y="254052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Describe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2" name="Google Shape;578;p184"/>
            <p:cNvSpPr/>
            <p:nvPr/>
          </p:nvSpPr>
          <p:spPr>
            <a:xfrm>
              <a:off x="2117520" y="1892880"/>
              <a:ext cx="1151280" cy="50364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Collect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Initial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3" name="Google Shape;579;p184"/>
            <p:cNvSpPr/>
            <p:nvPr/>
          </p:nvSpPr>
          <p:spPr>
            <a:xfrm>
              <a:off x="821880" y="318960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Determine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 Mining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Goals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4" name="Google Shape;580;p184"/>
            <p:cNvSpPr/>
            <p:nvPr/>
          </p:nvSpPr>
          <p:spPr>
            <a:xfrm>
              <a:off x="2117520" y="3837240"/>
              <a:ext cx="115128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Verify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Data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Quality</a:t>
              </a:r>
              <a:endParaRPr lang="id-ID" sz="1100" b="0" strike="noStrike" spc="-1">
                <a:latin typeface="Arial"/>
              </a:endParaRPr>
            </a:p>
          </p:txBody>
        </p:sp>
        <p:sp>
          <p:nvSpPr>
            <p:cNvPr id="625" name="Google Shape;581;p184"/>
            <p:cNvSpPr/>
            <p:nvPr/>
          </p:nvSpPr>
          <p:spPr>
            <a:xfrm>
              <a:off x="821880" y="3837240"/>
              <a:ext cx="1151640" cy="504000"/>
            </a:xfrm>
            <a:prstGeom prst="flowChart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Produce</a:t>
              </a:r>
              <a:endParaRPr lang="id-ID" sz="1100" b="0" strike="noStrike" spc="-1">
                <a:latin typeface="Arial"/>
              </a:endParaRPr>
            </a:p>
            <a:p>
              <a:pPr marL="216000" indent="-215280" algn="ctr">
                <a:lnSpc>
                  <a:spcPct val="100000"/>
                </a:lnSpc>
                <a:buClr>
                  <a:srgbClr val="000000"/>
                </a:buClr>
                <a:buFont typeface="Noto Sans Symbols"/>
                <a:buChar char="●"/>
              </a:pPr>
              <a:r>
                <a:rPr lang="en-US" sz="1100" b="1" strike="noStrike" spc="-1">
                  <a:solidFill>
                    <a:srgbClr val="000000"/>
                  </a:solidFill>
                  <a:latin typeface="Lato"/>
                  <a:ea typeface="Lato"/>
                </a:rPr>
                <a:t>Project Plan</a:t>
              </a:r>
              <a:endParaRPr lang="id-ID" sz="1100" b="0" strike="noStrike" spc="-1">
                <a:latin typeface="Arial"/>
              </a:endParaRPr>
            </a:p>
          </p:txBody>
        </p:sp>
      </p:grpSp>
      <p:sp>
        <p:nvSpPr>
          <p:cNvPr id="626" name="Google Shape;582;p184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750C1CB-9787-4DE9-8C0E-19025716C1B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587;p18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Tim Pengembang: Kegiatan Bersama</a:t>
            </a:r>
            <a:endParaRPr lang="id-ID" sz="2720" b="0" strike="noStrike" spc="-1">
              <a:latin typeface="Arial"/>
            </a:endParaRPr>
          </a:p>
        </p:txBody>
      </p:sp>
      <p:grpSp>
        <p:nvGrpSpPr>
          <p:cNvPr id="628" name="Google Shape;588;p185"/>
          <p:cNvGrpSpPr/>
          <p:nvPr/>
        </p:nvGrpSpPr>
        <p:grpSpPr>
          <a:xfrm>
            <a:off x="280080" y="1123920"/>
            <a:ext cx="502560" cy="502560"/>
            <a:chOff x="280080" y="1123920"/>
            <a:chExt cx="502560" cy="502560"/>
          </a:xfrm>
        </p:grpSpPr>
        <p:sp>
          <p:nvSpPr>
            <p:cNvPr id="629" name="Google Shape;589;p185"/>
            <p:cNvSpPr/>
            <p:nvPr/>
          </p:nvSpPr>
          <p:spPr>
            <a:xfrm flipH="1">
              <a:off x="280080" y="112392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Google Shape;590;p185"/>
            <p:cNvSpPr/>
            <p:nvPr/>
          </p:nvSpPr>
          <p:spPr>
            <a:xfrm flipH="1">
              <a:off x="280080" y="122364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631" name="Google Shape;591;p185"/>
          <p:cNvSpPr/>
          <p:nvPr/>
        </p:nvSpPr>
        <p:spPr>
          <a:xfrm>
            <a:off x="914400" y="1098720"/>
            <a:ext cx="791640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Data Scientist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Mengembangkan model terbaik dari data untuk menjawab permasalahan bisnis 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32" name="Google Shape;592;p185"/>
          <p:cNvSpPr/>
          <p:nvPr/>
        </p:nvSpPr>
        <p:spPr>
          <a:xfrm>
            <a:off x="914400" y="4324320"/>
            <a:ext cx="791640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IT People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Menyiapkan infrastruktur IT (terutama deployment)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33" name="Google Shape;593;p185"/>
          <p:cNvSpPr/>
          <p:nvPr/>
        </p:nvSpPr>
        <p:spPr>
          <a:xfrm>
            <a:off x="923760" y="1733400"/>
            <a:ext cx="790704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Data Engineer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Menyiapkan (big) data untuk diolah/ dimodelkan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34" name="Google Shape;594;p185"/>
          <p:cNvSpPr/>
          <p:nvPr/>
        </p:nvSpPr>
        <p:spPr>
          <a:xfrm>
            <a:off x="933120" y="2373840"/>
            <a:ext cx="789768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Data Analyst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Menganalisis/ mencari insight dari data (dan menampilkannya dalam dashboard)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35" name="Google Shape;595;p185"/>
          <p:cNvSpPr/>
          <p:nvPr/>
        </p:nvSpPr>
        <p:spPr>
          <a:xfrm>
            <a:off x="933120" y="3029040"/>
            <a:ext cx="789768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Project/ Product Manager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Mengelola projek/ produk berbasis data.</a:t>
            </a:r>
            <a:endParaRPr lang="id-ID" sz="1400" b="0" strike="noStrike" spc="-1">
              <a:latin typeface="Arial"/>
            </a:endParaRPr>
          </a:p>
        </p:txBody>
      </p:sp>
      <p:grpSp>
        <p:nvGrpSpPr>
          <p:cNvPr id="636" name="Google Shape;596;p185"/>
          <p:cNvGrpSpPr/>
          <p:nvPr/>
        </p:nvGrpSpPr>
        <p:grpSpPr>
          <a:xfrm>
            <a:off x="280080" y="1762920"/>
            <a:ext cx="502560" cy="502560"/>
            <a:chOff x="280080" y="1762920"/>
            <a:chExt cx="502560" cy="502560"/>
          </a:xfrm>
        </p:grpSpPr>
        <p:sp>
          <p:nvSpPr>
            <p:cNvPr id="637" name="Google Shape;597;p185"/>
            <p:cNvSpPr/>
            <p:nvPr/>
          </p:nvSpPr>
          <p:spPr>
            <a:xfrm flipH="1">
              <a:off x="280080" y="176292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Google Shape;598;p185"/>
            <p:cNvSpPr/>
            <p:nvPr/>
          </p:nvSpPr>
          <p:spPr>
            <a:xfrm flipH="1">
              <a:off x="280080" y="186264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grpSp>
        <p:nvGrpSpPr>
          <p:cNvPr id="639" name="Google Shape;599;p185"/>
          <p:cNvGrpSpPr/>
          <p:nvPr/>
        </p:nvGrpSpPr>
        <p:grpSpPr>
          <a:xfrm>
            <a:off x="280080" y="2419200"/>
            <a:ext cx="502560" cy="502560"/>
            <a:chOff x="280080" y="2419200"/>
            <a:chExt cx="502560" cy="502560"/>
          </a:xfrm>
        </p:grpSpPr>
        <p:sp>
          <p:nvSpPr>
            <p:cNvPr id="640" name="Google Shape;600;p185"/>
            <p:cNvSpPr/>
            <p:nvPr/>
          </p:nvSpPr>
          <p:spPr>
            <a:xfrm flipH="1">
              <a:off x="280080" y="24192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Google Shape;601;p185"/>
            <p:cNvSpPr/>
            <p:nvPr/>
          </p:nvSpPr>
          <p:spPr>
            <a:xfrm flipH="1">
              <a:off x="280080" y="251928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03</a:t>
              </a:r>
              <a:endParaRPr lang="id-ID" sz="1400" b="0" strike="noStrike" spc="-1">
                <a:latin typeface="Arial"/>
              </a:endParaRPr>
            </a:p>
          </p:txBody>
        </p:sp>
      </p:grpSp>
      <p:grpSp>
        <p:nvGrpSpPr>
          <p:cNvPr id="642" name="Google Shape;602;p185"/>
          <p:cNvGrpSpPr/>
          <p:nvPr/>
        </p:nvGrpSpPr>
        <p:grpSpPr>
          <a:xfrm>
            <a:off x="280080" y="3105000"/>
            <a:ext cx="502560" cy="502560"/>
            <a:chOff x="280080" y="3105000"/>
            <a:chExt cx="502560" cy="502560"/>
          </a:xfrm>
        </p:grpSpPr>
        <p:sp>
          <p:nvSpPr>
            <p:cNvPr id="643" name="Google Shape;603;p185"/>
            <p:cNvSpPr/>
            <p:nvPr/>
          </p:nvSpPr>
          <p:spPr>
            <a:xfrm flipH="1">
              <a:off x="280080" y="31050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Google Shape;604;p185"/>
            <p:cNvSpPr/>
            <p:nvPr/>
          </p:nvSpPr>
          <p:spPr>
            <a:xfrm flipH="1">
              <a:off x="280080" y="320508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04</a:t>
              </a:r>
              <a:endParaRPr lang="id-ID" sz="1400" b="0" strike="noStrike" spc="-1">
                <a:latin typeface="Arial"/>
              </a:endParaRPr>
            </a:p>
          </p:txBody>
        </p:sp>
      </p:grpSp>
      <p:grpSp>
        <p:nvGrpSpPr>
          <p:cNvPr id="645" name="Google Shape;605;p185"/>
          <p:cNvGrpSpPr/>
          <p:nvPr/>
        </p:nvGrpSpPr>
        <p:grpSpPr>
          <a:xfrm>
            <a:off x="280080" y="3714840"/>
            <a:ext cx="502560" cy="502560"/>
            <a:chOff x="280080" y="3714840"/>
            <a:chExt cx="502560" cy="502560"/>
          </a:xfrm>
        </p:grpSpPr>
        <p:sp>
          <p:nvSpPr>
            <p:cNvPr id="646" name="Google Shape;606;p185"/>
            <p:cNvSpPr/>
            <p:nvPr/>
          </p:nvSpPr>
          <p:spPr>
            <a:xfrm flipH="1">
              <a:off x="280080" y="371484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Google Shape;607;p185"/>
            <p:cNvSpPr/>
            <p:nvPr/>
          </p:nvSpPr>
          <p:spPr>
            <a:xfrm flipH="1">
              <a:off x="280080" y="381456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05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648" name="Google Shape;608;p185"/>
          <p:cNvSpPr/>
          <p:nvPr/>
        </p:nvSpPr>
        <p:spPr>
          <a:xfrm>
            <a:off x="923760" y="3689640"/>
            <a:ext cx="7907040" cy="608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Domain Expert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Lato"/>
                <a:ea typeface="Lato"/>
              </a:rPr>
              <a:t>Memberi arahan tentang domain permasalahan</a:t>
            </a:r>
            <a:endParaRPr lang="id-ID" sz="1400" b="0" strike="noStrike" spc="-1">
              <a:latin typeface="Arial"/>
            </a:endParaRPr>
          </a:p>
        </p:txBody>
      </p:sp>
      <p:grpSp>
        <p:nvGrpSpPr>
          <p:cNvPr id="649" name="Google Shape;609;p185"/>
          <p:cNvGrpSpPr/>
          <p:nvPr/>
        </p:nvGrpSpPr>
        <p:grpSpPr>
          <a:xfrm>
            <a:off x="280080" y="4457520"/>
            <a:ext cx="502560" cy="502560"/>
            <a:chOff x="280080" y="4457520"/>
            <a:chExt cx="502560" cy="502560"/>
          </a:xfrm>
        </p:grpSpPr>
        <p:sp>
          <p:nvSpPr>
            <p:cNvPr id="650" name="Google Shape;610;p185"/>
            <p:cNvSpPr/>
            <p:nvPr/>
          </p:nvSpPr>
          <p:spPr>
            <a:xfrm flipH="1">
              <a:off x="280080" y="445752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Google Shape;611;p185"/>
            <p:cNvSpPr/>
            <p:nvPr/>
          </p:nvSpPr>
          <p:spPr>
            <a:xfrm flipH="1">
              <a:off x="280080" y="455724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06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652" name="Google Shape;612;p18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6E77204-A48E-4802-8032-EE2AA1DA2BC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227880" y="205128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Garamond"/>
                <a:ea typeface="Garamond"/>
              </a:rPr>
              <a:t>Langkah Pengembangan</a:t>
            </a:r>
            <a:endParaRPr lang="id-ID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22;p187"/>
          <p:cNvSpPr/>
          <p:nvPr/>
        </p:nvSpPr>
        <p:spPr>
          <a:xfrm>
            <a:off x="284040" y="621720"/>
            <a:ext cx="87548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7A7A7A"/>
                </a:solidFill>
                <a:latin typeface="Lato"/>
                <a:ea typeface="Lato"/>
              </a:rPr>
              <a:t>Menentukan Masalah Bisnis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55" name="Google Shape;623;p187"/>
          <p:cNvSpPr/>
          <p:nvPr/>
        </p:nvSpPr>
        <p:spPr>
          <a:xfrm>
            <a:off x="630720" y="1200240"/>
            <a:ext cx="3935520" cy="333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Kasus: Kegagalan Kredit 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656" name="Google Shape;624;p187"/>
          <p:cNvSpPr/>
          <p:nvPr/>
        </p:nvSpPr>
        <p:spPr>
          <a:xfrm>
            <a:off x="3962520" y="2118600"/>
            <a:ext cx="5104080" cy="179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Problem</a:t>
            </a: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:</a:t>
            </a:r>
            <a:r>
              <a:t/>
            </a:r>
            <a:br/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	Bagaimana menurunkan NPL suatu bank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Pertanyaan</a:t>
            </a: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: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Bagaimana memperbaiki perhitungan Credit score 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Measurable outcomes: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% Penurunan kredit gagal bayar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657" name="Google Shape;625;p187"/>
          <p:cNvPicPr/>
          <p:nvPr/>
        </p:nvPicPr>
        <p:blipFill>
          <a:blip r:embed="rId2"/>
          <a:stretch/>
        </p:blipFill>
        <p:spPr>
          <a:xfrm>
            <a:off x="630720" y="2118600"/>
            <a:ext cx="3394080" cy="2035800"/>
          </a:xfrm>
          <a:prstGeom prst="rect">
            <a:avLst/>
          </a:prstGeom>
          <a:ln w="0">
            <a:noFill/>
          </a:ln>
        </p:spPr>
      </p:pic>
      <p:sp>
        <p:nvSpPr>
          <p:cNvPr id="658" name="Google Shape;626;p187"/>
          <p:cNvSpPr/>
          <p:nvPr/>
        </p:nvSpPr>
        <p:spPr>
          <a:xfrm>
            <a:off x="1530000" y="4629240"/>
            <a:ext cx="12225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westonlegal.com</a:t>
            </a:r>
            <a:endParaRPr lang="id-ID" sz="1100" b="0" strike="noStrike" spc="-1">
              <a:latin typeface="Arial"/>
            </a:endParaRPr>
          </a:p>
        </p:txBody>
      </p:sp>
      <p:sp>
        <p:nvSpPr>
          <p:cNvPr id="659" name="Google Shape;627;p18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39696A0-FC9A-48E0-A0A0-44D370657594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32;p188"/>
          <p:cNvSpPr/>
          <p:nvPr/>
        </p:nvSpPr>
        <p:spPr>
          <a:xfrm>
            <a:off x="229320" y="53964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61" name="Google Shape;633;p188"/>
          <p:cNvSpPr/>
          <p:nvPr/>
        </p:nvSpPr>
        <p:spPr>
          <a:xfrm>
            <a:off x="630720" y="1200240"/>
            <a:ext cx="4321080" cy="5763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662" name="Google Shape;634;p188"/>
          <p:cNvSpPr/>
          <p:nvPr/>
        </p:nvSpPr>
        <p:spPr>
          <a:xfrm>
            <a:off x="1447920" y="2343240"/>
            <a:ext cx="6780240" cy="3337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A. Regresi/Estimasi: Memprediksi nilai kontinyu dari kasus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663" name="Google Shape;635;p188"/>
          <p:cNvPicPr/>
          <p:nvPr/>
        </p:nvPicPr>
        <p:blipFill>
          <a:blip r:embed="rId2"/>
          <a:stretch/>
        </p:blipFill>
        <p:spPr>
          <a:xfrm>
            <a:off x="551880" y="2312640"/>
            <a:ext cx="747000" cy="747000"/>
          </a:xfrm>
          <a:prstGeom prst="rect">
            <a:avLst/>
          </a:prstGeom>
          <a:ln w="0">
            <a:noFill/>
          </a:ln>
        </p:spPr>
      </p:pic>
      <p:sp>
        <p:nvSpPr>
          <p:cNvPr id="664" name="Google Shape;636;p188"/>
          <p:cNvSpPr/>
          <p:nvPr/>
        </p:nvSpPr>
        <p:spPr>
          <a:xfrm>
            <a:off x="3352680" y="2915640"/>
            <a:ext cx="5027760" cy="819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Prediksi harga rumah berdasar karakteristik tertentu</a:t>
            </a:r>
            <a:endParaRPr lang="id-ID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Prediksi harga saham besok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665" name="Google Shape;637;p18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8CF85D7-9D75-4DB6-B0BF-F1855CEA3CC3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42;p189"/>
          <p:cNvSpPr/>
          <p:nvPr/>
        </p:nvSpPr>
        <p:spPr>
          <a:xfrm>
            <a:off x="229320" y="58644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67" name="Google Shape;643;p189"/>
          <p:cNvSpPr/>
          <p:nvPr/>
        </p:nvSpPr>
        <p:spPr>
          <a:xfrm>
            <a:off x="630720" y="1200240"/>
            <a:ext cx="4321080" cy="5770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668" name="Google Shape;644;p189"/>
          <p:cNvSpPr/>
          <p:nvPr/>
        </p:nvSpPr>
        <p:spPr>
          <a:xfrm>
            <a:off x="1300320" y="2390760"/>
            <a:ext cx="6242040" cy="333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B. Klasifikasi: Memprediksi kelas/ kategori dari kasus 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669" name="Google Shape;645;p189"/>
          <p:cNvPicPr/>
          <p:nvPr/>
        </p:nvPicPr>
        <p:blipFill>
          <a:blip r:embed="rId2"/>
          <a:stretch/>
        </p:blipFill>
        <p:spPr>
          <a:xfrm>
            <a:off x="445320" y="2426760"/>
            <a:ext cx="747000" cy="747000"/>
          </a:xfrm>
          <a:prstGeom prst="rect">
            <a:avLst/>
          </a:prstGeom>
          <a:ln w="0">
            <a:noFill/>
          </a:ln>
        </p:spPr>
      </p:pic>
      <p:sp>
        <p:nvSpPr>
          <p:cNvPr id="670" name="Google Shape;646;p189"/>
          <p:cNvSpPr/>
          <p:nvPr/>
        </p:nvSpPr>
        <p:spPr>
          <a:xfrm>
            <a:off x="3200400" y="2977560"/>
            <a:ext cx="5027760" cy="820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Prediksi kolektibilitas suatu pinjaman</a:t>
            </a:r>
            <a:endParaRPr lang="id-ID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Prediksi kebangkrutan suatu perusahan di tahun depan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671" name="Google Shape;647;p18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D24E883-FAF9-4B67-AC91-A3F26FEDDBF6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49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182;p1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Overlock"/>
                <a:ea typeface="Overlock"/>
              </a:rPr>
              <a:t>Agenda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383" name="Google Shape;183;p16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57200" indent="-3164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Mengapa Metodologi diperlukan</a:t>
            </a:r>
            <a:endParaRPr lang="id-ID" sz="1400" b="0" strike="noStrike" spc="-1">
              <a:latin typeface="Arial"/>
            </a:endParaRPr>
          </a:p>
          <a:p>
            <a:pPr marL="914400" lvl="1" indent="-3164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Mengapa Mayoritas Projek AI Gagal</a:t>
            </a:r>
            <a:endParaRPr lang="id-ID" sz="1400" b="0" strike="noStrike" spc="-1"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Development Life Cycle, Arsitektur Sistem, Manajemen Proyek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(materi pelengkap/ tambahan tim instruktur UG)</a:t>
            </a:r>
            <a:endParaRPr lang="id-ID" sz="1400" b="0" strike="noStrike" spc="-1">
              <a:latin typeface="Arial"/>
            </a:endParaRPr>
          </a:p>
          <a:p>
            <a:pPr marL="914400" lvl="1" indent="-3362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Problem Pengembangan</a:t>
            </a:r>
            <a:endParaRPr lang="id-ID" sz="1400" b="0" strike="noStrike" spc="-1">
              <a:latin typeface="Arial"/>
            </a:endParaRPr>
          </a:p>
          <a:p>
            <a:pPr marL="914400" lvl="1" indent="-3362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Analsis Stakeholder </a:t>
            </a:r>
            <a:endParaRPr lang="id-ID" sz="1400" b="0" strike="noStrike" spc="-1">
              <a:latin typeface="Arial"/>
            </a:endParaRPr>
          </a:p>
          <a:p>
            <a:pPr marL="914400" lvl="1" indent="-3362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Arsitektur Sistem dan Proses Bisnis</a:t>
            </a:r>
            <a:endParaRPr lang="id-ID" sz="1400" b="0" strike="noStrike" spc="-1">
              <a:latin typeface="Arial"/>
            </a:endParaRPr>
          </a:p>
          <a:p>
            <a:pPr marL="914400" lvl="1" indent="-33552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Tahapan Mengelola Proyek</a:t>
            </a:r>
            <a:endParaRPr lang="id-ID" sz="1400" b="0" strike="noStrike" spc="-1"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Berbagai Metodologi Data Science</a:t>
            </a:r>
            <a:endParaRPr lang="id-ID" sz="1400" b="0" strike="noStrike" spc="-1">
              <a:latin typeface="Arial"/>
            </a:endParaRPr>
          </a:p>
          <a:p>
            <a:pPr marL="914400" lvl="1" indent="-3164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Tak semua metodologi sama lengkap</a:t>
            </a:r>
            <a:endParaRPr lang="id-ID" sz="1400" b="0" strike="noStrike" spc="-1"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Langkah Pengembangan</a:t>
            </a:r>
            <a:endParaRPr lang="id-ID" sz="1400" b="0" strike="noStrike" spc="-1">
              <a:latin typeface="Arial"/>
            </a:endParaRPr>
          </a:p>
          <a:p>
            <a:pPr marL="914400" lvl="1" indent="-31644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Dari Masalah Bisnis menjadi Aplikasi AI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384" name="Google Shape;184;p1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D048065-D209-4429-AEB1-6D349F4F071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52;p190"/>
          <p:cNvSpPr/>
          <p:nvPr/>
        </p:nvSpPr>
        <p:spPr>
          <a:xfrm>
            <a:off x="97560" y="60552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73" name="Google Shape;653;p190"/>
          <p:cNvSpPr/>
          <p:nvPr/>
        </p:nvSpPr>
        <p:spPr>
          <a:xfrm>
            <a:off x="630720" y="1200240"/>
            <a:ext cx="43210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74" name="Google Shape;654;p190"/>
          <p:cNvSpPr/>
          <p:nvPr/>
        </p:nvSpPr>
        <p:spPr>
          <a:xfrm>
            <a:off x="3352680" y="2915640"/>
            <a:ext cx="50277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Segmentasi nasabah perbankan</a:t>
            </a:r>
            <a:endParaRPr lang="id-ID" sz="1400" b="0" strike="noStrike" spc="-1">
              <a:latin typeface="Arial"/>
            </a:endParaRPr>
          </a:p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Pengelompokkan pasien yang mirip kasusnya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75" name="Google Shape;655;p190"/>
          <p:cNvSpPr/>
          <p:nvPr/>
        </p:nvSpPr>
        <p:spPr>
          <a:xfrm>
            <a:off x="1523880" y="2371680"/>
            <a:ext cx="670428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C. Klastering: Mengelompokkan kasus berdasar kemiripan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676" name="Google Shape;656;p190"/>
          <p:cNvPicPr/>
          <p:nvPr/>
        </p:nvPicPr>
        <p:blipFill>
          <a:blip r:embed="rId2"/>
          <a:stretch/>
        </p:blipFill>
        <p:spPr>
          <a:xfrm>
            <a:off x="597960" y="2189880"/>
            <a:ext cx="793080" cy="793080"/>
          </a:xfrm>
          <a:prstGeom prst="rect">
            <a:avLst/>
          </a:prstGeom>
          <a:ln w="0">
            <a:noFill/>
          </a:ln>
        </p:spPr>
      </p:pic>
      <p:sp>
        <p:nvSpPr>
          <p:cNvPr id="677" name="Google Shape;657;p19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3E73521-CCB2-4456-814E-21AE2CE8CC5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62;p191"/>
          <p:cNvSpPr/>
          <p:nvPr/>
        </p:nvSpPr>
        <p:spPr>
          <a:xfrm>
            <a:off x="122400" y="51408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79" name="Google Shape;663;p191"/>
          <p:cNvSpPr/>
          <p:nvPr/>
        </p:nvSpPr>
        <p:spPr>
          <a:xfrm>
            <a:off x="630720" y="1200240"/>
            <a:ext cx="43210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80" name="Google Shape;664;p191"/>
          <p:cNvSpPr/>
          <p:nvPr/>
        </p:nvSpPr>
        <p:spPr>
          <a:xfrm>
            <a:off x="3363120" y="3071520"/>
            <a:ext cx="50277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Mencari barang jualan yang biasa dibeli bersama</a:t>
            </a:r>
            <a:endParaRPr lang="id-ID" sz="1400" b="0" strike="noStrike" spc="-1">
              <a:latin typeface="Arial"/>
            </a:endParaRPr>
          </a:p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Menyusun portofolio saham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81" name="Google Shape;665;p191"/>
          <p:cNvSpPr/>
          <p:nvPr/>
        </p:nvSpPr>
        <p:spPr>
          <a:xfrm>
            <a:off x="1494000" y="2343240"/>
            <a:ext cx="75423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D. Asosiasi: Memprediksi kumpulan item/ kejadian yang biasa </a:t>
            </a:r>
            <a:r>
              <a:t/>
            </a:r>
            <a:br/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terjadi bersama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682" name="Google Shape;666;p191"/>
          <p:cNvPicPr/>
          <p:nvPr/>
        </p:nvPicPr>
        <p:blipFill>
          <a:blip r:embed="rId2"/>
          <a:stretch/>
        </p:blipFill>
        <p:spPr>
          <a:xfrm>
            <a:off x="543960" y="2223000"/>
            <a:ext cx="793080" cy="793080"/>
          </a:xfrm>
          <a:prstGeom prst="rect">
            <a:avLst/>
          </a:prstGeom>
          <a:ln w="0">
            <a:noFill/>
          </a:ln>
        </p:spPr>
      </p:pic>
      <p:sp>
        <p:nvSpPr>
          <p:cNvPr id="683" name="Google Shape;667;p19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18B084-A5D5-45C4-A379-D72DDEDFAEFE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72;p192"/>
          <p:cNvSpPr/>
          <p:nvPr/>
        </p:nvSpPr>
        <p:spPr>
          <a:xfrm>
            <a:off x="229320" y="62424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85" name="Google Shape;673;p192"/>
          <p:cNvSpPr/>
          <p:nvPr/>
        </p:nvSpPr>
        <p:spPr>
          <a:xfrm>
            <a:off x="630720" y="1200240"/>
            <a:ext cx="60285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A. Apa Tugas Analitiks yang perlu diselesaikan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86" name="Google Shape;674;p192"/>
          <p:cNvSpPr/>
          <p:nvPr/>
        </p:nvSpPr>
        <p:spPr>
          <a:xfrm>
            <a:off x="3352680" y="3126600"/>
            <a:ext cx="50277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Pendeteksian transaksi illegal penggunaan kartu kredit</a:t>
            </a:r>
            <a:endParaRPr lang="id-ID" sz="1400" b="0" strike="noStrike" spc="-1">
              <a:latin typeface="Arial"/>
            </a:endParaRPr>
          </a:p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Pendeteksian penerobosan jaringan 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87" name="Google Shape;675;p192"/>
          <p:cNvSpPr/>
          <p:nvPr/>
        </p:nvSpPr>
        <p:spPr>
          <a:xfrm>
            <a:off x="1600200" y="2359440"/>
            <a:ext cx="700884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E. Anomali Detection: Menemukan kasus abnormal/ </a:t>
            </a:r>
            <a:r>
              <a:t/>
            </a:r>
            <a:br/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tidak biasa terjadi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688" name="Google Shape;676;p192"/>
          <p:cNvPicPr/>
          <p:nvPr/>
        </p:nvPicPr>
        <p:blipFill>
          <a:blip r:embed="rId2"/>
          <a:stretch/>
        </p:blipFill>
        <p:spPr>
          <a:xfrm>
            <a:off x="595800" y="2273400"/>
            <a:ext cx="918720" cy="832680"/>
          </a:xfrm>
          <a:prstGeom prst="rect">
            <a:avLst/>
          </a:prstGeom>
          <a:ln w="0">
            <a:noFill/>
          </a:ln>
        </p:spPr>
      </p:pic>
      <p:sp>
        <p:nvSpPr>
          <p:cNvPr id="689" name="Google Shape;677;p19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7B63D77-3B00-406F-B4B2-7CC3E8CCE14D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82;p193"/>
          <p:cNvSpPr/>
          <p:nvPr/>
        </p:nvSpPr>
        <p:spPr>
          <a:xfrm>
            <a:off x="229320" y="55800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91" name="Google Shape;683;p193"/>
          <p:cNvSpPr/>
          <p:nvPr/>
        </p:nvSpPr>
        <p:spPr>
          <a:xfrm>
            <a:off x="630720" y="1200240"/>
            <a:ext cx="43210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92" name="Google Shape;684;p193"/>
          <p:cNvSpPr/>
          <p:nvPr/>
        </p:nvSpPr>
        <p:spPr>
          <a:xfrm>
            <a:off x="3352680" y="3170880"/>
            <a:ext cx="50277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Prediksi apakah nasabah akan berhenti berlangganan </a:t>
            </a:r>
            <a:endParaRPr lang="id-ID" sz="1400" b="0" strike="noStrike" spc="-1">
              <a:latin typeface="Arial"/>
            </a:endParaRPr>
          </a:p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Menentukan alur pada transaksi e-commerce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93" name="Google Shape;685;p193"/>
          <p:cNvSpPr/>
          <p:nvPr/>
        </p:nvSpPr>
        <p:spPr>
          <a:xfrm>
            <a:off x="1600200" y="2419200"/>
            <a:ext cx="67042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F. Sequence Mining: Memprediksi apa yang akan terjadi </a:t>
            </a:r>
            <a:r>
              <a:t/>
            </a:r>
            <a:br/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dari keadaan saat ini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694" name="Google Shape;686;p193"/>
          <p:cNvPicPr/>
          <p:nvPr/>
        </p:nvPicPr>
        <p:blipFill>
          <a:blip r:embed="rId2"/>
          <a:stretch/>
        </p:blipFill>
        <p:spPr>
          <a:xfrm>
            <a:off x="576720" y="2314440"/>
            <a:ext cx="937800" cy="937800"/>
          </a:xfrm>
          <a:prstGeom prst="rect">
            <a:avLst/>
          </a:prstGeom>
          <a:ln w="0">
            <a:noFill/>
          </a:ln>
        </p:spPr>
      </p:pic>
      <p:sp>
        <p:nvSpPr>
          <p:cNvPr id="695" name="Google Shape;687;p19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129112F-0102-4053-87AC-7BF8A62D5FCD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2;p194"/>
          <p:cNvSpPr/>
          <p:nvPr/>
        </p:nvSpPr>
        <p:spPr>
          <a:xfrm>
            <a:off x="124920" y="62424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697" name="Google Shape;693;p194"/>
          <p:cNvSpPr/>
          <p:nvPr/>
        </p:nvSpPr>
        <p:spPr>
          <a:xfrm>
            <a:off x="630720" y="1200240"/>
            <a:ext cx="43210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Apa Tugas Analitiks yang perlu diselesaikan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untuk menjawab permasalahan bisnis?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98" name="Google Shape;694;p194"/>
          <p:cNvSpPr/>
          <p:nvPr/>
        </p:nvSpPr>
        <p:spPr>
          <a:xfrm>
            <a:off x="3352680" y="3628080"/>
            <a:ext cx="449424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Rekomendasi film untuk ditonton </a:t>
            </a:r>
            <a:endParaRPr lang="id-ID" sz="1400" b="0" strike="noStrike" spc="-1">
              <a:latin typeface="Arial"/>
            </a:endParaRPr>
          </a:p>
          <a:p>
            <a:pPr marL="285840" indent="-27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Rekomendasi saham untuk dibeli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699" name="Google Shape;695;p194"/>
          <p:cNvSpPr/>
          <p:nvPr/>
        </p:nvSpPr>
        <p:spPr>
          <a:xfrm>
            <a:off x="1600200" y="2359440"/>
            <a:ext cx="6323040" cy="729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G. Rekomendasi: Memberikan rekomendasi pengguna berdasar  asosiasi preferensi dengan  pengguna lain yang memiliki ‘taste’ yang sama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700" name="Google Shape;696;p194"/>
          <p:cNvPicPr/>
          <p:nvPr/>
        </p:nvPicPr>
        <p:blipFill>
          <a:blip r:embed="rId2"/>
          <a:stretch/>
        </p:blipFill>
        <p:spPr>
          <a:xfrm>
            <a:off x="595800" y="2247480"/>
            <a:ext cx="918720" cy="855000"/>
          </a:xfrm>
          <a:prstGeom prst="rect">
            <a:avLst/>
          </a:prstGeom>
          <a:ln w="0">
            <a:noFill/>
          </a:ln>
        </p:spPr>
      </p:pic>
      <p:sp>
        <p:nvSpPr>
          <p:cNvPr id="701" name="Google Shape;697;p194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F2C0370-6F6F-4226-9F4C-E1A8E2BBF369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95"/>
          <p:cNvSpPr/>
          <p:nvPr/>
        </p:nvSpPr>
        <p:spPr>
          <a:xfrm>
            <a:off x="229320" y="74520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F3570"/>
                </a:solidFill>
                <a:latin typeface="Arial"/>
                <a:ea typeface="Arial"/>
              </a:rPr>
              <a:t>1.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400" b="1" strike="noStrike" spc="-1">
                <a:solidFill>
                  <a:srgbClr val="0D5BDC"/>
                </a:solidFill>
                <a:latin typeface="Arial"/>
                <a:ea typeface="Arial"/>
              </a:rPr>
              <a:t>Menentukan Tugas Analytics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Pengukuran Performansi tergantung Jenis Task Analytics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03" name="Google Shape;703;p195"/>
          <p:cNvSpPr/>
          <p:nvPr/>
        </p:nvSpPr>
        <p:spPr>
          <a:xfrm>
            <a:off x="434520" y="1701360"/>
            <a:ext cx="7561800" cy="222156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Metriks Performansi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Ukuran keberhasilan dari proses data science yang dilakukan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Contoh: 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Root Mean Squared Error (RMSE)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R-Square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Jackard Index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Log-loss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Precision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Recall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F1-Score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04" name="Google Shape;704;p19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29C02B-6802-483D-938B-B16D196A3F60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9;p196"/>
          <p:cNvSpPr/>
          <p:nvPr/>
        </p:nvSpPr>
        <p:spPr>
          <a:xfrm>
            <a:off x="152640" y="584280"/>
            <a:ext cx="891396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2000"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US" sz="153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153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1530" b="1" strike="noStrike" spc="-1">
                <a:solidFill>
                  <a:srgbClr val="0D5BDC"/>
                </a:solidFill>
                <a:latin typeface="Lato"/>
                <a:ea typeface="Lato"/>
              </a:rPr>
              <a:t>Menentukan Tugas Analytics </a:t>
            </a:r>
            <a:r>
              <a:t/>
            </a:r>
            <a:br/>
            <a:endParaRPr lang="id-ID" sz="1530" b="0" strike="noStrike" spc="-1">
              <a:latin typeface="Arial"/>
            </a:endParaRPr>
          </a:p>
        </p:txBody>
      </p:sp>
      <p:sp>
        <p:nvSpPr>
          <p:cNvPr id="706" name="Google Shape;710;p196"/>
          <p:cNvSpPr/>
          <p:nvPr/>
        </p:nvSpPr>
        <p:spPr>
          <a:xfrm>
            <a:off x="630720" y="1200240"/>
            <a:ext cx="3935520" cy="333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Kasus: Kegagalan Kredit 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707" name="Google Shape;711;p196"/>
          <p:cNvPicPr/>
          <p:nvPr/>
        </p:nvPicPr>
        <p:blipFill>
          <a:blip r:embed="rId2"/>
          <a:stretch/>
        </p:blipFill>
        <p:spPr>
          <a:xfrm>
            <a:off x="630720" y="2224800"/>
            <a:ext cx="3394080" cy="2035800"/>
          </a:xfrm>
          <a:prstGeom prst="rect">
            <a:avLst/>
          </a:prstGeom>
          <a:ln w="0">
            <a:noFill/>
          </a:ln>
        </p:spPr>
      </p:pic>
      <p:sp>
        <p:nvSpPr>
          <p:cNvPr id="708" name="Google Shape;712;p196"/>
          <p:cNvSpPr/>
          <p:nvPr/>
        </p:nvSpPr>
        <p:spPr>
          <a:xfrm>
            <a:off x="1530000" y="4629240"/>
            <a:ext cx="12225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westonlegal.com</a:t>
            </a:r>
            <a:endParaRPr lang="id-ID" sz="1100" b="0" strike="noStrike" spc="-1">
              <a:latin typeface="Arial"/>
            </a:endParaRPr>
          </a:p>
        </p:txBody>
      </p:sp>
      <p:sp>
        <p:nvSpPr>
          <p:cNvPr id="709" name="Google Shape;713;p196"/>
          <p:cNvSpPr/>
          <p:nvPr/>
        </p:nvSpPr>
        <p:spPr>
          <a:xfrm>
            <a:off x="645120" y="1680120"/>
            <a:ext cx="79290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Apa Tugas Analitiks yang perlu diselesaikan untuk menjawab permasalahan bisnis tersebut?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0" name="Google Shape;714;p196"/>
          <p:cNvSpPr/>
          <p:nvPr/>
        </p:nvSpPr>
        <p:spPr>
          <a:xfrm>
            <a:off x="3962520" y="2224800"/>
            <a:ext cx="5104080" cy="243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Problem</a:t>
            </a: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:</a:t>
            </a:r>
            <a:r>
              <a:t/>
            </a:r>
            <a:br/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	Bagaimana menurunkan NPL suatu bank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Pertanyaan</a:t>
            </a: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: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Bagaimana memperbaiki perhitungan Credit score 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Tugas Analitik: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	Klasifikasi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4C4C4C"/>
                </a:solidFill>
                <a:latin typeface="Arial"/>
                <a:ea typeface="Arial"/>
              </a:rPr>
              <a:t>Performance Metrics: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4C4C4C"/>
                </a:solidFill>
                <a:latin typeface="Arial"/>
                <a:ea typeface="Arial"/>
              </a:rPr>
              <a:t>	F1-Score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1" name="Google Shape;715;p19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6AA864F-0E6F-42A8-8DD4-BD70D87E5E1C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20;p197"/>
          <p:cNvSpPr/>
          <p:nvPr/>
        </p:nvSpPr>
        <p:spPr>
          <a:xfrm>
            <a:off x="152280" y="444960"/>
            <a:ext cx="893232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2000" b="1" strike="noStrike" spc="-1">
                <a:solidFill>
                  <a:srgbClr val="F5F5F5"/>
                </a:solidFill>
                <a:latin typeface="Lato"/>
                <a:ea typeface="Lato"/>
              </a:rPr>
              <a:t>Menentukan Kebutuhan Data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13" name="Google Shape;721;p197"/>
          <p:cNvSpPr/>
          <p:nvPr/>
        </p:nvSpPr>
        <p:spPr>
          <a:xfrm>
            <a:off x="630720" y="1200240"/>
            <a:ext cx="393552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Data apa yang diperlukan?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Dari mana bisa diperoleh?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4" name="Google Shape;722;p197"/>
          <p:cNvSpPr/>
          <p:nvPr/>
        </p:nvSpPr>
        <p:spPr>
          <a:xfrm>
            <a:off x="1219320" y="2266920"/>
            <a:ext cx="784728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Struktur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Bagaimana deskripsi data (atribut) yang diperlukan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5" name="Google Shape;723;p197"/>
          <p:cNvSpPr/>
          <p:nvPr/>
        </p:nvSpPr>
        <p:spPr>
          <a:xfrm>
            <a:off x="1219320" y="2750040"/>
            <a:ext cx="784728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Jumlah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Berapa banyak (record) data yang diperlukan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6" name="Google Shape;724;p197"/>
          <p:cNvSpPr/>
          <p:nvPr/>
        </p:nvSpPr>
        <p:spPr>
          <a:xfrm>
            <a:off x="1219320" y="3262680"/>
            <a:ext cx="7847280" cy="13690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Sumber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Darimana data bisa diperoleh? Apakah sudah tersedia?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Internal: Sistem Informasi/ ERP, Excel, dokumen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Eksternal: Web API, Web Scraping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Dataset via public data</a:t>
            </a:r>
            <a:endParaRPr lang="id-ID" sz="1400" b="0" strike="noStrike" spc="-1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Dataset via open data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17" name="Google Shape;725;p19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11A2C7B-0C2A-4DFE-9024-B533FADE926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30;p198"/>
          <p:cNvSpPr/>
          <p:nvPr/>
        </p:nvSpPr>
        <p:spPr>
          <a:xfrm>
            <a:off x="0" y="440280"/>
            <a:ext cx="92948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F3570"/>
                </a:solidFill>
                <a:latin typeface="Overlock"/>
                <a:ea typeface="Overlock"/>
              </a:rPr>
              <a:t>1.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Business Understanding: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Merencanakan Manajemen Projek</a:t>
            </a:r>
            <a:r>
              <a:t/>
            </a:r>
            <a:br/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19" name="Google Shape;731;p198"/>
          <p:cNvSpPr/>
          <p:nvPr/>
        </p:nvSpPr>
        <p:spPr>
          <a:xfrm>
            <a:off x="630720" y="1200240"/>
            <a:ext cx="470196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Bagaimana rencana pelaksanaan projeknya?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20" name="Google Shape;732;p198"/>
          <p:cNvSpPr/>
          <p:nvPr/>
        </p:nvSpPr>
        <p:spPr>
          <a:xfrm>
            <a:off x="1143000" y="2375640"/>
            <a:ext cx="792324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Cost Benefit Analysis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Apakah menguntungkan untuk melakukannya?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21" name="Google Shape;733;p198"/>
          <p:cNvSpPr/>
          <p:nvPr/>
        </p:nvSpPr>
        <p:spPr>
          <a:xfrm>
            <a:off x="1143000" y="2973240"/>
            <a:ext cx="578988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Situation Assessment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Analisa keadaan organisasi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22" name="Google Shape;734;p198"/>
          <p:cNvSpPr/>
          <p:nvPr/>
        </p:nvSpPr>
        <p:spPr>
          <a:xfrm>
            <a:off x="1143000" y="3543120"/>
            <a:ext cx="693288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Project Plan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Scope (WBS), Time, Schedule, Tim Pengembang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23" name="Google Shape;735;p19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51D22FB-0EC6-4CE3-8908-EDC4DEE01062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40;p199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2. Data Understanding :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Mengenali/ mendalami data yang dimiliki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grpSp>
        <p:nvGrpSpPr>
          <p:cNvPr id="725" name="Google Shape;741;p199"/>
          <p:cNvGrpSpPr/>
          <p:nvPr/>
        </p:nvGrpSpPr>
        <p:grpSpPr>
          <a:xfrm>
            <a:off x="766440" y="1546920"/>
            <a:ext cx="502560" cy="502560"/>
            <a:chOff x="766440" y="1546920"/>
            <a:chExt cx="502560" cy="502560"/>
          </a:xfrm>
        </p:grpSpPr>
        <p:sp>
          <p:nvSpPr>
            <p:cNvPr id="726" name="Google Shape;742;p199"/>
            <p:cNvSpPr/>
            <p:nvPr/>
          </p:nvSpPr>
          <p:spPr>
            <a:xfrm flipH="1">
              <a:off x="766440" y="154692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Google Shape;743;p199"/>
            <p:cNvSpPr/>
            <p:nvPr/>
          </p:nvSpPr>
          <p:spPr>
            <a:xfrm flipH="1">
              <a:off x="766440" y="164664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28" name="Google Shape;744;p199"/>
          <p:cNvSpPr/>
          <p:nvPr/>
        </p:nvSpPr>
        <p:spPr>
          <a:xfrm>
            <a:off x="1470600" y="1441800"/>
            <a:ext cx="362628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Mengumpulkan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Mengumpulkan Data yang Diperlukan</a:t>
            </a:r>
            <a:endParaRPr lang="id-ID" sz="1400" b="0" strike="noStrike" spc="-1">
              <a:latin typeface="Arial"/>
            </a:endParaRPr>
          </a:p>
        </p:txBody>
      </p:sp>
      <p:grpSp>
        <p:nvGrpSpPr>
          <p:cNvPr id="729" name="Google Shape;745;p199"/>
          <p:cNvGrpSpPr/>
          <p:nvPr/>
        </p:nvGrpSpPr>
        <p:grpSpPr>
          <a:xfrm>
            <a:off x="444600" y="2460600"/>
            <a:ext cx="502560" cy="502560"/>
            <a:chOff x="444600" y="2460600"/>
            <a:chExt cx="502560" cy="502560"/>
          </a:xfrm>
        </p:grpSpPr>
        <p:sp>
          <p:nvSpPr>
            <p:cNvPr id="730" name="Google Shape;746;p199"/>
            <p:cNvSpPr/>
            <p:nvPr/>
          </p:nvSpPr>
          <p:spPr>
            <a:xfrm flipH="1">
              <a:off x="444600" y="24606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Google Shape;747;p199"/>
            <p:cNvSpPr/>
            <p:nvPr/>
          </p:nvSpPr>
          <p:spPr>
            <a:xfrm flipH="1">
              <a:off x="444600" y="256032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32" name="Google Shape;748;p199"/>
          <p:cNvSpPr/>
          <p:nvPr/>
        </p:nvSpPr>
        <p:spPr>
          <a:xfrm>
            <a:off x="1148400" y="2355480"/>
            <a:ext cx="340236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Menelaah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Menganalisa data secara eksploratif</a:t>
            </a:r>
            <a:endParaRPr lang="id-ID" sz="1400" b="0" strike="noStrike" spc="-1">
              <a:latin typeface="Arial"/>
            </a:endParaRPr>
          </a:p>
        </p:txBody>
      </p:sp>
      <p:grpSp>
        <p:nvGrpSpPr>
          <p:cNvPr id="733" name="Google Shape;749;p199"/>
          <p:cNvGrpSpPr/>
          <p:nvPr/>
        </p:nvGrpSpPr>
        <p:grpSpPr>
          <a:xfrm>
            <a:off x="119520" y="3515040"/>
            <a:ext cx="502560" cy="502560"/>
            <a:chOff x="119520" y="3515040"/>
            <a:chExt cx="502560" cy="502560"/>
          </a:xfrm>
        </p:grpSpPr>
        <p:sp>
          <p:nvSpPr>
            <p:cNvPr id="734" name="Google Shape;750;p199"/>
            <p:cNvSpPr/>
            <p:nvPr/>
          </p:nvSpPr>
          <p:spPr>
            <a:xfrm flipH="1">
              <a:off x="119520" y="351504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Google Shape;751;p199"/>
            <p:cNvSpPr/>
            <p:nvPr/>
          </p:nvSpPr>
          <p:spPr>
            <a:xfrm flipH="1">
              <a:off x="119520" y="361476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03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36" name="Google Shape;752;p199"/>
          <p:cNvSpPr/>
          <p:nvPr/>
        </p:nvSpPr>
        <p:spPr>
          <a:xfrm>
            <a:off x="823680" y="3409920"/>
            <a:ext cx="3492000" cy="729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Memvalidasi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Menilai kesesuaian kualitas data de-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ngan masalah yang akan dipecahkan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37" name="Google Shape;753;p199"/>
          <p:cNvSpPr/>
          <p:nvPr/>
        </p:nvSpPr>
        <p:spPr>
          <a:xfrm>
            <a:off x="5053680" y="1463760"/>
            <a:ext cx="29066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Jumlah Data (Baris dan Kolom)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Deskripsi data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38" name="Google Shape;754;p199"/>
          <p:cNvSpPr/>
          <p:nvPr/>
        </p:nvSpPr>
        <p:spPr>
          <a:xfrm>
            <a:off x="4667400" y="2400120"/>
            <a:ext cx="29066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Karakteristik atribut/ fitur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Keterkaitan antar data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739" name="Google Shape;755;p199"/>
          <p:cNvPicPr/>
          <p:nvPr/>
        </p:nvPicPr>
        <p:blipFill>
          <a:blip r:embed="rId2"/>
          <a:stretch/>
        </p:blipFill>
        <p:spPr>
          <a:xfrm>
            <a:off x="4781520" y="3132000"/>
            <a:ext cx="4189680" cy="1857960"/>
          </a:xfrm>
          <a:prstGeom prst="rect">
            <a:avLst/>
          </a:prstGeom>
          <a:ln w="0">
            <a:noFill/>
          </a:ln>
        </p:spPr>
      </p:pic>
      <p:sp>
        <p:nvSpPr>
          <p:cNvPr id="740" name="Google Shape;756;p199"/>
          <p:cNvSpPr/>
          <p:nvPr/>
        </p:nvSpPr>
        <p:spPr>
          <a:xfrm>
            <a:off x="4381200" y="3605040"/>
            <a:ext cx="16509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Kualitas Data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41" name="Google Shape;757;p19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687C320-D339-4D3C-A4F0-F10EA790C4C4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59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227880" y="2051280"/>
            <a:ext cx="6858360" cy="1210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Garamond"/>
                <a:ea typeface="Garamond"/>
              </a:rPr>
              <a:t>Mengapa Metodologi Diperlukan</a:t>
            </a:r>
            <a:endParaRPr lang="id-ID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62;p20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2. Data Understanding : 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Mengapa Perlu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Mengenali/ mendalami data yang dimiliki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43" name="Google Shape;763;p200"/>
          <p:cNvSpPr/>
          <p:nvPr/>
        </p:nvSpPr>
        <p:spPr>
          <a:xfrm>
            <a:off x="457200" y="1434960"/>
            <a:ext cx="7885440" cy="32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/>
          </a:bodyPr>
          <a:lstStyle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The United States armed forces faced a dilemma during the war, because returning bomber planes were riddled with bullet holes and they needed better ways to protect them</a:t>
            </a:r>
            <a:endParaRPr lang="id-ID" sz="16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“Where should they put it?”</a:t>
            </a:r>
            <a:endParaRPr lang="id-ID" sz="16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When they plotted out the damage 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these planes were incurring, it was 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spread out, but largely concentrated </a:t>
            </a:r>
            <a:r>
              <a:t/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around the tail, body and wings.</a:t>
            </a:r>
            <a:endParaRPr lang="id-ID" sz="16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Should they upgrade these sections?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744" name="Google Shape;764;p200"/>
          <p:cNvPicPr/>
          <p:nvPr/>
        </p:nvPicPr>
        <p:blipFill>
          <a:blip r:embed="rId2"/>
          <a:stretch/>
        </p:blipFill>
        <p:spPr>
          <a:xfrm>
            <a:off x="5498640" y="2126880"/>
            <a:ext cx="3120120" cy="2398680"/>
          </a:xfrm>
          <a:prstGeom prst="rect">
            <a:avLst/>
          </a:prstGeom>
          <a:ln w="0">
            <a:noFill/>
          </a:ln>
        </p:spPr>
      </p:pic>
      <p:sp>
        <p:nvSpPr>
          <p:cNvPr id="745" name="Google Shape;765;p20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74CBF69-A270-4B91-B497-EDC1CE032D3D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70;p201"/>
          <p:cNvSpPr/>
          <p:nvPr/>
        </p:nvSpPr>
        <p:spPr>
          <a:xfrm>
            <a:off x="311760" y="5601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2. Data Understanding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Mengumpulkan Data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47" name="Google Shape;771;p201"/>
          <p:cNvSpPr/>
          <p:nvPr/>
        </p:nvSpPr>
        <p:spPr>
          <a:xfrm>
            <a:off x="798120" y="1462320"/>
            <a:ext cx="393552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Mengumpulkan Data yang Diperlukan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</p:txBody>
      </p:sp>
      <p:sp>
        <p:nvSpPr>
          <p:cNvPr id="748" name="Google Shape;772;p201"/>
          <p:cNvSpPr/>
          <p:nvPr/>
        </p:nvSpPr>
        <p:spPr>
          <a:xfrm>
            <a:off x="1795680" y="2941200"/>
            <a:ext cx="627444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Jumlah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Berapa banyak yang dapat diperoleh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49" name="Google Shape;773;p201"/>
          <p:cNvSpPr/>
          <p:nvPr/>
        </p:nvSpPr>
        <p:spPr>
          <a:xfrm>
            <a:off x="1801440" y="3728160"/>
            <a:ext cx="627444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Deskripsi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Penjelasan arti atribut/ fitur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50" name="Google Shape;774;p20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39F1548-A4A8-4223-B407-F76ECEC612E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79;p202"/>
          <p:cNvSpPr/>
          <p:nvPr/>
        </p:nvSpPr>
        <p:spPr>
          <a:xfrm>
            <a:off x="305280" y="53100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2. Data Understanding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Menelaah Data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52" name="Google Shape;780;p202"/>
          <p:cNvSpPr/>
          <p:nvPr/>
        </p:nvSpPr>
        <p:spPr>
          <a:xfrm>
            <a:off x="798120" y="1252440"/>
            <a:ext cx="393552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Menganalisa data secara eksploratif (EDA)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53" name="Google Shape;781;p202"/>
          <p:cNvSpPr/>
          <p:nvPr/>
        </p:nvSpPr>
        <p:spPr>
          <a:xfrm>
            <a:off x="798120" y="1733400"/>
            <a:ext cx="817056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Karakteristik Atribut: Deskripsi data (atribut) yang diperoleh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54" name="Google Shape;782;p202"/>
          <p:cNvSpPr/>
          <p:nvPr/>
        </p:nvSpPr>
        <p:spPr>
          <a:xfrm>
            <a:off x="813240" y="2274120"/>
            <a:ext cx="817056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Keterkaitan antar Data: Analisis statistik korelasi, Anova, Chi-Squared,…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755" name="Google Shape;783;p202"/>
          <p:cNvPicPr/>
          <p:nvPr/>
        </p:nvPicPr>
        <p:blipFill>
          <a:blip r:embed="rId2"/>
          <a:stretch/>
        </p:blipFill>
        <p:spPr>
          <a:xfrm>
            <a:off x="194040" y="2706840"/>
            <a:ext cx="4718880" cy="2154960"/>
          </a:xfrm>
          <a:prstGeom prst="rect">
            <a:avLst/>
          </a:prstGeom>
          <a:ln w="0">
            <a:noFill/>
          </a:ln>
        </p:spPr>
      </p:pic>
      <p:pic>
        <p:nvPicPr>
          <p:cNvPr id="756" name="Google Shape;784;p202"/>
          <p:cNvPicPr/>
          <p:nvPr/>
        </p:nvPicPr>
        <p:blipFill>
          <a:blip r:embed="rId3"/>
          <a:stretch/>
        </p:blipFill>
        <p:spPr>
          <a:xfrm>
            <a:off x="4884120" y="2691360"/>
            <a:ext cx="4015800" cy="1942920"/>
          </a:xfrm>
          <a:prstGeom prst="rect">
            <a:avLst/>
          </a:prstGeom>
          <a:ln w="0">
            <a:noFill/>
          </a:ln>
        </p:spPr>
      </p:pic>
      <p:pic>
        <p:nvPicPr>
          <p:cNvPr id="757" name="Google Shape;785;p202"/>
          <p:cNvPicPr/>
          <p:nvPr/>
        </p:nvPicPr>
        <p:blipFill>
          <a:blip r:embed="rId4"/>
          <a:stretch/>
        </p:blipFill>
        <p:spPr>
          <a:xfrm>
            <a:off x="4464000" y="4594320"/>
            <a:ext cx="201600" cy="163800"/>
          </a:xfrm>
          <a:prstGeom prst="rect">
            <a:avLst/>
          </a:prstGeom>
          <a:ln w="0">
            <a:noFill/>
          </a:ln>
        </p:spPr>
      </p:pic>
      <p:sp>
        <p:nvSpPr>
          <p:cNvPr id="758" name="Google Shape;786;p20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0A1B963-9ECB-46FD-B75D-5715923E42DF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91;p203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2. Data Understanding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Memvalidasi Data</a:t>
            </a:r>
            <a:r>
              <a:t/>
            </a:r>
            <a:br/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60" name="Google Shape;792;p203"/>
          <p:cNvSpPr/>
          <p:nvPr/>
        </p:nvSpPr>
        <p:spPr>
          <a:xfrm>
            <a:off x="745560" y="1427760"/>
            <a:ext cx="4316760" cy="729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Menilai kesesuaian kualitas data dengan masalah yang akan dipecahkan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1400" b="0" strike="noStrike" spc="-1">
              <a:latin typeface="Arial"/>
            </a:endParaRPr>
          </a:p>
        </p:txBody>
      </p:sp>
      <p:sp>
        <p:nvSpPr>
          <p:cNvPr id="761" name="Google Shape;793;p203"/>
          <p:cNvSpPr/>
          <p:nvPr/>
        </p:nvSpPr>
        <p:spPr>
          <a:xfrm>
            <a:off x="1743480" y="2907000"/>
            <a:ext cx="6876720" cy="115596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Laporan Kualitas Data: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	- Ukuran Data (Atribut/ fitur dan Jumlah record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	- Deskripsi statistical atribut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	- Relasi antar atribut (dan label)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	- Visualisasi data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62" name="Google Shape;794;p20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C05D04C-567F-442E-AE91-FAC5FECD564C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99;p204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3. Data Preparation :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Memperbaiki kualitas data untuk Pemodelan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grpSp>
        <p:nvGrpSpPr>
          <p:cNvPr id="764" name="Google Shape;800;p204"/>
          <p:cNvGrpSpPr/>
          <p:nvPr/>
        </p:nvGrpSpPr>
        <p:grpSpPr>
          <a:xfrm>
            <a:off x="92520" y="1676880"/>
            <a:ext cx="502560" cy="502560"/>
            <a:chOff x="92520" y="1676880"/>
            <a:chExt cx="502560" cy="502560"/>
          </a:xfrm>
        </p:grpSpPr>
        <p:sp>
          <p:nvSpPr>
            <p:cNvPr id="765" name="Google Shape;801;p204"/>
            <p:cNvSpPr/>
            <p:nvPr/>
          </p:nvSpPr>
          <p:spPr>
            <a:xfrm flipH="1">
              <a:off x="92520" y="167688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Google Shape;802;p204"/>
            <p:cNvSpPr/>
            <p:nvPr/>
          </p:nvSpPr>
          <p:spPr>
            <a:xfrm flipH="1">
              <a:off x="92520" y="177660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67" name="Google Shape;803;p204"/>
          <p:cNvSpPr/>
          <p:nvPr/>
        </p:nvSpPr>
        <p:spPr>
          <a:xfrm>
            <a:off x="630720" y="1584360"/>
            <a:ext cx="4016160" cy="8812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Memilih dan memilah data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Memilih data yang akan dipergunakan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768" name="Google Shape;804;p204"/>
          <p:cNvGrpSpPr/>
          <p:nvPr/>
        </p:nvGrpSpPr>
        <p:grpSpPr>
          <a:xfrm>
            <a:off x="92520" y="2475000"/>
            <a:ext cx="502560" cy="502560"/>
            <a:chOff x="92520" y="2475000"/>
            <a:chExt cx="502560" cy="502560"/>
          </a:xfrm>
        </p:grpSpPr>
        <p:sp>
          <p:nvSpPr>
            <p:cNvPr id="769" name="Google Shape;805;p204"/>
            <p:cNvSpPr/>
            <p:nvPr/>
          </p:nvSpPr>
          <p:spPr>
            <a:xfrm flipH="1">
              <a:off x="92520" y="24750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Google Shape;806;p204"/>
            <p:cNvSpPr/>
            <p:nvPr/>
          </p:nvSpPr>
          <p:spPr>
            <a:xfrm flipH="1">
              <a:off x="92520" y="257472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71" name="Google Shape;807;p204"/>
          <p:cNvSpPr/>
          <p:nvPr/>
        </p:nvSpPr>
        <p:spPr>
          <a:xfrm>
            <a:off x="630720" y="2382480"/>
            <a:ext cx="4016160" cy="8812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Membersihan Data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Meminimalkan noise (tidak lengkap, salah)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772" name="Google Shape;808;p204"/>
          <p:cNvGrpSpPr/>
          <p:nvPr/>
        </p:nvGrpSpPr>
        <p:grpSpPr>
          <a:xfrm>
            <a:off x="92520" y="3276720"/>
            <a:ext cx="502560" cy="502560"/>
            <a:chOff x="92520" y="3276720"/>
            <a:chExt cx="502560" cy="502560"/>
          </a:xfrm>
        </p:grpSpPr>
        <p:sp>
          <p:nvSpPr>
            <p:cNvPr id="773" name="Google Shape;809;p204"/>
            <p:cNvSpPr/>
            <p:nvPr/>
          </p:nvSpPr>
          <p:spPr>
            <a:xfrm flipH="1">
              <a:off x="92520" y="327672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Google Shape;810;p204"/>
            <p:cNvSpPr/>
            <p:nvPr/>
          </p:nvSpPr>
          <p:spPr>
            <a:xfrm flipH="1">
              <a:off x="92520" y="337644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03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75" name="Google Shape;811;p204"/>
          <p:cNvSpPr/>
          <p:nvPr/>
        </p:nvSpPr>
        <p:spPr>
          <a:xfrm>
            <a:off x="630720" y="3184200"/>
            <a:ext cx="4016160" cy="8812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Mengkonstruksi data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Menambahkan fitur dan transformasi data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776" name="Google Shape;812;p204"/>
          <p:cNvGrpSpPr/>
          <p:nvPr/>
        </p:nvGrpSpPr>
        <p:grpSpPr>
          <a:xfrm>
            <a:off x="105480" y="4075200"/>
            <a:ext cx="502560" cy="502560"/>
            <a:chOff x="105480" y="4075200"/>
            <a:chExt cx="502560" cy="502560"/>
          </a:xfrm>
        </p:grpSpPr>
        <p:sp>
          <p:nvSpPr>
            <p:cNvPr id="777" name="Google Shape;813;p204"/>
            <p:cNvSpPr/>
            <p:nvPr/>
          </p:nvSpPr>
          <p:spPr>
            <a:xfrm flipH="1">
              <a:off x="105480" y="40752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Google Shape;814;p204"/>
            <p:cNvSpPr/>
            <p:nvPr/>
          </p:nvSpPr>
          <p:spPr>
            <a:xfrm flipH="1">
              <a:off x="105480" y="417492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04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79" name="Google Shape;815;p204"/>
          <p:cNvSpPr/>
          <p:nvPr/>
        </p:nvSpPr>
        <p:spPr>
          <a:xfrm>
            <a:off x="643680" y="3982680"/>
            <a:ext cx="4003200" cy="6386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Integrasi Data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Menggabungkan data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780" name="Google Shape;816;p204"/>
          <p:cNvSpPr/>
          <p:nvPr/>
        </p:nvSpPr>
        <p:spPr>
          <a:xfrm>
            <a:off x="4946400" y="1712880"/>
            <a:ext cx="2906640" cy="54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Rekord terpakai</a:t>
            </a:r>
            <a:endParaRPr lang="id-ID" sz="15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Atribut terpakai</a:t>
            </a:r>
            <a:endParaRPr lang="id-ID" sz="1500" b="0" strike="noStrike" spc="-1">
              <a:latin typeface="Arial"/>
            </a:endParaRPr>
          </a:p>
        </p:txBody>
      </p:sp>
      <p:sp>
        <p:nvSpPr>
          <p:cNvPr id="781" name="Google Shape;817;p204"/>
          <p:cNvSpPr/>
          <p:nvPr/>
        </p:nvSpPr>
        <p:spPr>
          <a:xfrm>
            <a:off x="4946400" y="3255840"/>
            <a:ext cx="4348440" cy="54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Fitur tambahan (Feature Engineering)</a:t>
            </a:r>
            <a:endParaRPr lang="id-ID" sz="15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Transformasi data (standardisasi, transformasi)</a:t>
            </a:r>
            <a:endParaRPr lang="id-ID" sz="1500" b="0" strike="noStrike" spc="-1">
              <a:latin typeface="Arial"/>
            </a:endParaRPr>
          </a:p>
        </p:txBody>
      </p:sp>
      <p:sp>
        <p:nvSpPr>
          <p:cNvPr id="782" name="Google Shape;818;p204"/>
          <p:cNvSpPr/>
          <p:nvPr/>
        </p:nvSpPr>
        <p:spPr>
          <a:xfrm>
            <a:off x="4946400" y="2382480"/>
            <a:ext cx="2906640" cy="77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Data lengkap </a:t>
            </a:r>
            <a:endParaRPr lang="id-ID" sz="15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Data yang diperbaiki</a:t>
            </a:r>
            <a:endParaRPr lang="id-ID" sz="15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Data Pecilan</a:t>
            </a:r>
            <a:endParaRPr lang="id-ID" sz="1500" b="0" strike="noStrike" spc="-1">
              <a:latin typeface="Arial"/>
            </a:endParaRPr>
          </a:p>
        </p:txBody>
      </p:sp>
      <p:sp>
        <p:nvSpPr>
          <p:cNvPr id="783" name="Google Shape;819;p204"/>
          <p:cNvSpPr/>
          <p:nvPr/>
        </p:nvSpPr>
        <p:spPr>
          <a:xfrm>
            <a:off x="4946400" y="4218120"/>
            <a:ext cx="4348440" cy="31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Arial"/>
              </a:rPr>
              <a:t>Gabungan data</a:t>
            </a:r>
            <a:endParaRPr lang="id-ID" sz="1500" b="0" strike="noStrike" spc="-1">
              <a:latin typeface="Arial"/>
            </a:endParaRPr>
          </a:p>
        </p:txBody>
      </p:sp>
      <p:sp>
        <p:nvSpPr>
          <p:cNvPr id="784" name="Google Shape;820;p204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39D5B05-FC72-44DB-AC7B-6703CADA1844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825;p20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t/>
            </a:r>
            <a:br/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Mengembangkan Model (Pengetahuan)</a:t>
            </a:r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grpSp>
        <p:nvGrpSpPr>
          <p:cNvPr id="786" name="Google Shape;826;p205"/>
          <p:cNvGrpSpPr/>
          <p:nvPr/>
        </p:nvGrpSpPr>
        <p:grpSpPr>
          <a:xfrm>
            <a:off x="92520" y="1549080"/>
            <a:ext cx="502560" cy="502560"/>
            <a:chOff x="92520" y="1549080"/>
            <a:chExt cx="502560" cy="502560"/>
          </a:xfrm>
        </p:grpSpPr>
        <p:sp>
          <p:nvSpPr>
            <p:cNvPr id="787" name="Google Shape;827;p205"/>
            <p:cNvSpPr/>
            <p:nvPr/>
          </p:nvSpPr>
          <p:spPr>
            <a:xfrm flipH="1">
              <a:off x="92520" y="1549080"/>
              <a:ext cx="502560" cy="502560"/>
            </a:xfrm>
            <a:prstGeom prst="ellipse">
              <a:avLst/>
            </a:prstGeom>
            <a:solidFill>
              <a:srgbClr val="6BC5C9"/>
            </a:solidFill>
            <a:ln w="9525">
              <a:solidFill>
                <a:srgbClr val="6BC5C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Google Shape;828;p205"/>
            <p:cNvSpPr/>
            <p:nvPr/>
          </p:nvSpPr>
          <p:spPr>
            <a:xfrm flipH="1">
              <a:off x="92520" y="1648800"/>
              <a:ext cx="502560" cy="302760"/>
            </a:xfrm>
            <a:prstGeom prst="rect">
              <a:avLst/>
            </a:prstGeom>
            <a:solidFill>
              <a:srgbClr val="6BC5C9"/>
            </a:solidFill>
            <a:ln w="9525">
              <a:solidFill>
                <a:srgbClr val="6BC5C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89" name="Google Shape;829;p205"/>
          <p:cNvSpPr/>
          <p:nvPr/>
        </p:nvSpPr>
        <p:spPr>
          <a:xfrm>
            <a:off x="630720" y="1456560"/>
            <a:ext cx="4244760" cy="9428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Membangun Skenario Pemodelan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Membuat strategi pencarian model terbaik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790" name="Google Shape;830;p205"/>
          <p:cNvGrpSpPr/>
          <p:nvPr/>
        </p:nvGrpSpPr>
        <p:grpSpPr>
          <a:xfrm>
            <a:off x="92520" y="3389400"/>
            <a:ext cx="502560" cy="502560"/>
            <a:chOff x="92520" y="3389400"/>
            <a:chExt cx="502560" cy="502560"/>
          </a:xfrm>
        </p:grpSpPr>
        <p:sp>
          <p:nvSpPr>
            <p:cNvPr id="791" name="Google Shape;831;p205"/>
            <p:cNvSpPr/>
            <p:nvPr/>
          </p:nvSpPr>
          <p:spPr>
            <a:xfrm flipH="1">
              <a:off x="92520" y="33894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9525">
              <a:solidFill>
                <a:srgbClr val="6BC5C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Google Shape;832;p205"/>
            <p:cNvSpPr/>
            <p:nvPr/>
          </p:nvSpPr>
          <p:spPr>
            <a:xfrm flipH="1">
              <a:off x="92520" y="3489120"/>
              <a:ext cx="502560" cy="302760"/>
            </a:xfrm>
            <a:prstGeom prst="rect">
              <a:avLst/>
            </a:prstGeom>
            <a:solidFill>
              <a:srgbClr val="6BC5C9"/>
            </a:solidFill>
            <a:ln w="9525">
              <a:solidFill>
                <a:srgbClr val="6BC5C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793" name="Google Shape;833;p205"/>
          <p:cNvSpPr/>
          <p:nvPr/>
        </p:nvSpPr>
        <p:spPr>
          <a:xfrm>
            <a:off x="630720" y="3296880"/>
            <a:ext cx="4244760" cy="6386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Membangun model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Mengembangkan model dengan Teknik ML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794" name="Google Shape;834;p205"/>
          <p:cNvSpPr/>
          <p:nvPr/>
        </p:nvSpPr>
        <p:spPr>
          <a:xfrm>
            <a:off x="5140800" y="1456560"/>
            <a:ext cx="39117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Pemilihan Algoritma Machine Learning (ML)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Pembagian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Penentuan Langkah Eksperimen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95" name="Google Shape;835;p205"/>
          <p:cNvSpPr/>
          <p:nvPr/>
        </p:nvSpPr>
        <p:spPr>
          <a:xfrm>
            <a:off x="5114520" y="3325320"/>
            <a:ext cx="386928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Eksekusi Algoritma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Pengaturan Parameter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Pengukuran Performance Metrics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796" name="Google Shape;836;p20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A9A9A0A-0C45-468B-A9D1-D3AF6B25DEBA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65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841;p20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Skenario Pemodelan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798" name="Google Shape;842;p206"/>
          <p:cNvSpPr/>
          <p:nvPr/>
        </p:nvSpPr>
        <p:spPr>
          <a:xfrm>
            <a:off x="630720" y="1456560"/>
            <a:ext cx="4244760" cy="333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Membuat strategi pencarian model terbaik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799" name="Google Shape;843;p206"/>
          <p:cNvSpPr/>
          <p:nvPr/>
        </p:nvSpPr>
        <p:spPr>
          <a:xfrm>
            <a:off x="2565720" y="2198880"/>
            <a:ext cx="46209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Pemilihan Algoritma Machine Learning (ML)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Pembagian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Penentuan Langkah Eksperimen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0" name="Google Shape;844;p20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3D2F064-D6BF-44EC-AF0C-E3D0ADEB17D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49;p207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Skenario Pemodelan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02" name="Google Shape;850;p207"/>
          <p:cNvSpPr/>
          <p:nvPr/>
        </p:nvSpPr>
        <p:spPr>
          <a:xfrm>
            <a:off x="630720" y="1456560"/>
            <a:ext cx="4244760" cy="3034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Membuat strategi pencarian model terbaik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3" name="Google Shape;851;p207"/>
          <p:cNvSpPr/>
          <p:nvPr/>
        </p:nvSpPr>
        <p:spPr>
          <a:xfrm>
            <a:off x="914400" y="2217600"/>
            <a:ext cx="8151840" cy="2008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Memilih Algoritma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Disesuaikan dengan Tugas Analytics  yang dipilih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k-Nearest Neighbor (k-NN)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Naïve Bayes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Regression Techniques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Support Vector Machines (SVMs)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Decision Trees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Random Forests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Deep Learning Algorithms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. . .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4" name="Google Shape;852;p207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7A254C-88FF-46FD-81F7-185CEE14754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57;p208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Skenario Pemodelan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06" name="Google Shape;858;p208"/>
          <p:cNvSpPr/>
          <p:nvPr/>
        </p:nvSpPr>
        <p:spPr>
          <a:xfrm>
            <a:off x="630720" y="1456560"/>
            <a:ext cx="424476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Membuat strategi pencarian model terbaik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7" name="Google Shape;859;p208"/>
          <p:cNvSpPr/>
          <p:nvPr/>
        </p:nvSpPr>
        <p:spPr>
          <a:xfrm>
            <a:off x="1166760" y="1863000"/>
            <a:ext cx="6627960" cy="729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Membagi data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Sesuai dengan ketersediaan data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Data Latih: Untuk mengembangkan model</a:t>
            </a:r>
            <a:endParaRPr lang="id-ID" sz="1400" b="0" strike="noStrike" spc="-1">
              <a:latin typeface="Arial"/>
            </a:endParaRPr>
          </a:p>
          <a:p>
            <a:pPr marL="1428840" lvl="2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Data Uji: Untuk Mengukur performansi model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8" name="Google Shape;860;p208"/>
          <p:cNvSpPr/>
          <p:nvPr/>
        </p:nvSpPr>
        <p:spPr>
          <a:xfrm>
            <a:off x="4347360" y="3456360"/>
            <a:ext cx="1346040" cy="600120"/>
          </a:xfrm>
          <a:prstGeom prst="rect">
            <a:avLst/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Split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09" name="Google Shape;861;p208"/>
          <p:cNvSpPr/>
          <p:nvPr/>
        </p:nvSpPr>
        <p:spPr>
          <a:xfrm>
            <a:off x="1752480" y="3390120"/>
            <a:ext cx="901080" cy="73260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Data 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10" name="Google Shape;862;p208"/>
          <p:cNvSpPr/>
          <p:nvPr/>
        </p:nvSpPr>
        <p:spPr>
          <a:xfrm>
            <a:off x="2811240" y="3756960"/>
            <a:ext cx="1438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6BC5C9"/>
          </a:solidFill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1" name="Google Shape;863;p208"/>
          <p:cNvSpPr/>
          <p:nvPr/>
        </p:nvSpPr>
        <p:spPr>
          <a:xfrm rot="10800000" flipH="1">
            <a:off x="5863320" y="3389400"/>
            <a:ext cx="1325520" cy="36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2" name="Google Shape;864;p208"/>
          <p:cNvSpPr/>
          <p:nvPr/>
        </p:nvSpPr>
        <p:spPr>
          <a:xfrm>
            <a:off x="7344360" y="2802600"/>
            <a:ext cx="901080" cy="73260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Data Latih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13" name="Google Shape;865;p208"/>
          <p:cNvSpPr/>
          <p:nvPr/>
        </p:nvSpPr>
        <p:spPr>
          <a:xfrm>
            <a:off x="7344360" y="4060800"/>
            <a:ext cx="901080" cy="73260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Data </a:t>
            </a:r>
            <a:r>
              <a:t/>
            </a:r>
            <a:br/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Uji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14" name="Google Shape;866;p208"/>
          <p:cNvSpPr/>
          <p:nvPr/>
        </p:nvSpPr>
        <p:spPr>
          <a:xfrm>
            <a:off x="5863320" y="3779640"/>
            <a:ext cx="1325520" cy="27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5" name="Google Shape;867;p208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988BE82-EBAE-41CF-8BA7-CAF7EC7304BB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72;p209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Skenario Pemodelan</a:t>
            </a:r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17" name="Google Shape;873;p209"/>
          <p:cNvSpPr/>
          <p:nvPr/>
        </p:nvSpPr>
        <p:spPr>
          <a:xfrm>
            <a:off x="622080" y="1063440"/>
            <a:ext cx="4244760" cy="30348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Membuat strategi pencarian model terbaik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18" name="Google Shape;874;p209"/>
          <p:cNvSpPr/>
          <p:nvPr/>
        </p:nvSpPr>
        <p:spPr>
          <a:xfrm>
            <a:off x="1020240" y="1568880"/>
            <a:ext cx="7694640" cy="5166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C.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Menentukan Langkah Eksperimen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: Untuk mendapatkan model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    terbaik secara efisien dan efektif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819" name="Google Shape;875;p209"/>
          <p:cNvPicPr/>
          <p:nvPr/>
        </p:nvPicPr>
        <p:blipFill>
          <a:blip r:embed="rId2"/>
          <a:stretch/>
        </p:blipFill>
        <p:spPr>
          <a:xfrm>
            <a:off x="1368360" y="2394720"/>
            <a:ext cx="2131560" cy="2031840"/>
          </a:xfrm>
          <a:prstGeom prst="rect">
            <a:avLst/>
          </a:prstGeom>
          <a:ln w="0">
            <a:noFill/>
          </a:ln>
        </p:spPr>
      </p:pic>
      <p:pic>
        <p:nvPicPr>
          <p:cNvPr id="820" name="Google Shape;876;p209"/>
          <p:cNvPicPr/>
          <p:nvPr/>
        </p:nvPicPr>
        <p:blipFill>
          <a:blip r:embed="rId3"/>
          <a:stretch/>
        </p:blipFill>
        <p:spPr>
          <a:xfrm>
            <a:off x="3497760" y="2374200"/>
            <a:ext cx="1984680" cy="1886760"/>
          </a:xfrm>
          <a:prstGeom prst="rect">
            <a:avLst/>
          </a:prstGeom>
          <a:ln w="0">
            <a:noFill/>
          </a:ln>
        </p:spPr>
      </p:pic>
      <p:pic>
        <p:nvPicPr>
          <p:cNvPr id="821" name="Google Shape;877;p209"/>
          <p:cNvPicPr/>
          <p:nvPr/>
        </p:nvPicPr>
        <p:blipFill>
          <a:blip r:embed="rId4"/>
          <a:stretch/>
        </p:blipFill>
        <p:spPr>
          <a:xfrm>
            <a:off x="5649840" y="2351520"/>
            <a:ext cx="1996920" cy="1886760"/>
          </a:xfrm>
          <a:prstGeom prst="rect">
            <a:avLst/>
          </a:prstGeom>
          <a:ln w="0">
            <a:noFill/>
          </a:ln>
        </p:spPr>
      </p:pic>
      <p:sp>
        <p:nvSpPr>
          <p:cNvPr id="822" name="Google Shape;878;p209"/>
          <p:cNvSpPr/>
          <p:nvPr/>
        </p:nvSpPr>
        <p:spPr>
          <a:xfrm>
            <a:off x="3472200" y="4452480"/>
            <a:ext cx="1956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One Factor at A Time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23" name="Google Shape;879;p209"/>
          <p:cNvSpPr/>
          <p:nvPr/>
        </p:nvSpPr>
        <p:spPr>
          <a:xfrm>
            <a:off x="5994000" y="4452480"/>
            <a:ext cx="1191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Grid Search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24" name="Google Shape;880;p209"/>
          <p:cNvSpPr/>
          <p:nvPr/>
        </p:nvSpPr>
        <p:spPr>
          <a:xfrm>
            <a:off x="1956600" y="4452480"/>
            <a:ext cx="1159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Best Guess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25" name="Google Shape;881;p209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86324EB-FB62-4FE8-BCEA-7B5971BE1E26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69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194;p45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2720" b="0" strike="noStrike" spc="-1">
                <a:solidFill>
                  <a:srgbClr val="000000"/>
                </a:solidFill>
                <a:latin typeface="Arial"/>
                <a:ea typeface="Arial"/>
              </a:rPr>
              <a:t>Sistem AI berbasis (Big) Data</a:t>
            </a:r>
            <a:endParaRPr lang="id-ID" sz="2720" b="0" strike="noStrike" spc="-1">
              <a:latin typeface="Arial"/>
            </a:endParaRPr>
          </a:p>
        </p:txBody>
      </p:sp>
      <p:sp>
        <p:nvSpPr>
          <p:cNvPr id="387" name="Google Shape;195;p45"/>
          <p:cNvSpPr/>
          <p:nvPr/>
        </p:nvSpPr>
        <p:spPr>
          <a:xfrm>
            <a:off x="5954400" y="1432800"/>
            <a:ext cx="3046680" cy="344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Arial"/>
              </a:rPr>
              <a:t>Data</a:t>
            </a:r>
            <a:endParaRPr lang="id-ID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Arial"/>
              </a:rPr>
              <a:t>	Menjadi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C00000"/>
                </a:solidFill>
                <a:latin typeface="Arial"/>
                <a:ea typeface="Arial"/>
              </a:rPr>
              <a:t>Sistem Intelijen </a:t>
            </a:r>
            <a:r>
              <a:t/>
            </a:r>
            <a:br/>
            <a:r>
              <a:rPr lang="en-US" sz="2000" b="0" strike="noStrike" spc="-1">
                <a:solidFill>
                  <a:srgbClr val="C00000"/>
                </a:solidFill>
                <a:latin typeface="Arial"/>
                <a:ea typeface="Arial"/>
              </a:rPr>
              <a:t>(berbasis Pengetahuan)</a:t>
            </a:r>
            <a:endParaRPr lang="id-ID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id-ID" sz="2000" b="0" strike="noStrike" spc="-1">
              <a:latin typeface="Arial"/>
            </a:endParaRPr>
          </a:p>
        </p:txBody>
      </p:sp>
      <p:pic>
        <p:nvPicPr>
          <p:cNvPr id="388" name="Google Shape;196;p45"/>
          <p:cNvPicPr/>
          <p:nvPr/>
        </p:nvPicPr>
        <p:blipFill>
          <a:blip r:embed="rId2"/>
          <a:stretch/>
        </p:blipFill>
        <p:spPr>
          <a:xfrm>
            <a:off x="311760" y="1098720"/>
            <a:ext cx="5544720" cy="3536280"/>
          </a:xfrm>
          <a:prstGeom prst="rect">
            <a:avLst/>
          </a:prstGeom>
          <a:ln w="0">
            <a:noFill/>
          </a:ln>
        </p:spPr>
      </p:pic>
      <p:sp>
        <p:nvSpPr>
          <p:cNvPr id="389" name="Google Shape;197;p45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65ECE57-2124-4D85-9834-F9E608F97F96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86;p210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model</a:t>
            </a:r>
            <a:r>
              <a:t/>
            </a:r>
            <a:br/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27" name="Google Shape;887;p210"/>
          <p:cNvSpPr/>
          <p:nvPr/>
        </p:nvSpPr>
        <p:spPr>
          <a:xfrm>
            <a:off x="630720" y="1456560"/>
            <a:ext cx="4244760" cy="57636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Lato"/>
                <a:ea typeface="Lato"/>
              </a:rPr>
              <a:t>Mengembangkan model dengan Teknik ML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828" name="Google Shape;888;p210"/>
          <p:cNvSpPr/>
          <p:nvPr/>
        </p:nvSpPr>
        <p:spPr>
          <a:xfrm>
            <a:off x="2565720" y="2198880"/>
            <a:ext cx="46209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Pemilihan Algoritma Machine Learning (ML)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Pembagian Data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Penentuan Langkah Eksperimen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29" name="Google Shape;889;p210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0A14E3A-1107-433B-9DBF-AD4E2B33E53D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70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94;p21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model</a:t>
            </a:r>
            <a:r>
              <a:t/>
            </a:r>
            <a:br/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31" name="Google Shape;895;p211"/>
          <p:cNvSpPr/>
          <p:nvPr/>
        </p:nvSpPr>
        <p:spPr>
          <a:xfrm>
            <a:off x="609480" y="1261800"/>
            <a:ext cx="4244760" cy="333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Mengembangkan model dengan Teknik ML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832" name="Google Shape;896;p211"/>
          <p:cNvSpPr/>
          <p:nvPr/>
        </p:nvSpPr>
        <p:spPr>
          <a:xfrm>
            <a:off x="3728880" y="2570400"/>
            <a:ext cx="1346040" cy="600120"/>
          </a:xfrm>
          <a:prstGeom prst="rect">
            <a:avLst/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Teknik ML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33" name="Google Shape;897;p211"/>
          <p:cNvSpPr/>
          <p:nvPr/>
        </p:nvSpPr>
        <p:spPr>
          <a:xfrm>
            <a:off x="1134360" y="2504160"/>
            <a:ext cx="901080" cy="73260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Data Latih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34" name="Google Shape;898;p211"/>
          <p:cNvSpPr/>
          <p:nvPr/>
        </p:nvSpPr>
        <p:spPr>
          <a:xfrm>
            <a:off x="2193120" y="2871360"/>
            <a:ext cx="1438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5" name="Google Shape;899;p211"/>
          <p:cNvSpPr/>
          <p:nvPr/>
        </p:nvSpPr>
        <p:spPr>
          <a:xfrm>
            <a:off x="5244840" y="2871360"/>
            <a:ext cx="1438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6" name="Google Shape;900;p211"/>
          <p:cNvPicPr/>
          <p:nvPr/>
        </p:nvPicPr>
        <p:blipFill>
          <a:blip r:embed="rId2"/>
          <a:stretch/>
        </p:blipFill>
        <p:spPr>
          <a:xfrm>
            <a:off x="7052400" y="2360880"/>
            <a:ext cx="1047240" cy="1047240"/>
          </a:xfrm>
          <a:prstGeom prst="rect">
            <a:avLst/>
          </a:prstGeom>
          <a:ln w="0">
            <a:noFill/>
          </a:ln>
        </p:spPr>
      </p:pic>
      <p:sp>
        <p:nvSpPr>
          <p:cNvPr id="837" name="Google Shape;901;p211"/>
          <p:cNvSpPr/>
          <p:nvPr/>
        </p:nvSpPr>
        <p:spPr>
          <a:xfrm>
            <a:off x="7182720" y="2700720"/>
            <a:ext cx="82872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38" name="Google Shape;902;p211"/>
          <p:cNvSpPr/>
          <p:nvPr/>
        </p:nvSpPr>
        <p:spPr>
          <a:xfrm>
            <a:off x="1077840" y="1962000"/>
            <a:ext cx="7362000" cy="333720"/>
          </a:xfrm>
          <a:prstGeom prst="rect">
            <a:avLst/>
          </a:prstGeom>
          <a:solidFill>
            <a:schemeClr val="accent1"/>
          </a:solidFill>
          <a:ln w="9525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A. </a:t>
            </a:r>
            <a:r>
              <a:rPr lang="en-US" sz="1600" b="1" strike="noStrike" spc="-1">
                <a:solidFill>
                  <a:srgbClr val="000000"/>
                </a:solidFill>
                <a:latin typeface="Arial"/>
                <a:ea typeface="Arial"/>
              </a:rPr>
              <a:t>Proses Pelatihan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: Untuk mendapatkan model </a:t>
            </a:r>
            <a:endParaRPr lang="id-ID" sz="1600" b="0" strike="noStrike" spc="-1">
              <a:latin typeface="Arial"/>
            </a:endParaRPr>
          </a:p>
        </p:txBody>
      </p:sp>
      <p:pic>
        <p:nvPicPr>
          <p:cNvPr id="839" name="Google Shape;903;p211"/>
          <p:cNvPicPr/>
          <p:nvPr/>
        </p:nvPicPr>
        <p:blipFill>
          <a:blip r:embed="rId3"/>
          <a:stretch/>
        </p:blipFill>
        <p:spPr>
          <a:xfrm>
            <a:off x="6560280" y="3548520"/>
            <a:ext cx="2187360" cy="1255320"/>
          </a:xfrm>
          <a:prstGeom prst="rect">
            <a:avLst/>
          </a:prstGeom>
          <a:ln w="0">
            <a:noFill/>
          </a:ln>
        </p:spPr>
      </p:pic>
      <p:pic>
        <p:nvPicPr>
          <p:cNvPr id="840" name="Google Shape;904;p211"/>
          <p:cNvPicPr/>
          <p:nvPr/>
        </p:nvPicPr>
        <p:blipFill>
          <a:blip r:embed="rId4"/>
          <a:stretch/>
        </p:blipFill>
        <p:spPr>
          <a:xfrm>
            <a:off x="340200" y="3681720"/>
            <a:ext cx="2479320" cy="846000"/>
          </a:xfrm>
          <a:prstGeom prst="rect">
            <a:avLst/>
          </a:prstGeom>
          <a:ln w="0">
            <a:noFill/>
          </a:ln>
        </p:spPr>
      </p:pic>
      <p:sp>
        <p:nvSpPr>
          <p:cNvPr id="841" name="Google Shape;905;p211"/>
          <p:cNvSpPr/>
          <p:nvPr/>
        </p:nvSpPr>
        <p:spPr>
          <a:xfrm>
            <a:off x="3260160" y="3284640"/>
            <a:ext cx="2897280" cy="1732320"/>
          </a:xfrm>
          <a:prstGeom prst="rect">
            <a:avLst/>
          </a:prstGeom>
          <a:solidFill>
            <a:srgbClr val="6BC5C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k-Nearest Neighbor (k-NN)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Naïve Bayes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Regression Techniques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Support Vector Machines (SVMs)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Decision Trees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Random Forests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Deep Learning Algorithms</a:t>
            </a:r>
            <a:endParaRPr lang="id-ID" sz="12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200" b="1" strike="noStrike" spc="-1">
                <a:solidFill>
                  <a:srgbClr val="808080"/>
                </a:solidFill>
                <a:latin typeface="Lato"/>
                <a:ea typeface="Lato"/>
              </a:rPr>
              <a:t>. . .</a:t>
            </a:r>
            <a:endParaRPr lang="id-ID" sz="1200" b="0" strike="noStrike" spc="-1">
              <a:latin typeface="Arial"/>
            </a:endParaRPr>
          </a:p>
        </p:txBody>
      </p:sp>
      <p:sp>
        <p:nvSpPr>
          <p:cNvPr id="842" name="Google Shape;906;p211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59BC095-AEBC-4989-AB74-1E4C19B9E59F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71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911;p21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4. Modeling : </a:t>
            </a:r>
            <a:r>
              <a:rPr lang="en-US" sz="2000" b="1" strike="noStrike" spc="-1">
                <a:solidFill>
                  <a:srgbClr val="0D5BDC"/>
                </a:solidFill>
                <a:latin typeface="Lato"/>
                <a:ea typeface="Lato"/>
              </a:rPr>
              <a:t>Membangun model</a:t>
            </a:r>
            <a:r>
              <a:t/>
            </a:r>
            <a:br/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44" name="Google Shape;912;p212"/>
          <p:cNvSpPr/>
          <p:nvPr/>
        </p:nvSpPr>
        <p:spPr>
          <a:xfrm>
            <a:off x="609480" y="1261800"/>
            <a:ext cx="4244760" cy="3034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Mengembangkan model dengan Teknik ML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45" name="Google Shape;913;p212"/>
          <p:cNvSpPr/>
          <p:nvPr/>
        </p:nvSpPr>
        <p:spPr>
          <a:xfrm>
            <a:off x="973800" y="2548080"/>
            <a:ext cx="901080" cy="732600"/>
          </a:xfrm>
          <a:prstGeom prst="cube">
            <a:avLst>
              <a:gd name="adj" fmla="val 25000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Data Uji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46" name="Google Shape;914;p212"/>
          <p:cNvSpPr/>
          <p:nvPr/>
        </p:nvSpPr>
        <p:spPr>
          <a:xfrm>
            <a:off x="2032560" y="2914920"/>
            <a:ext cx="407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7" name="Google Shape;915;p212"/>
          <p:cNvPicPr/>
          <p:nvPr/>
        </p:nvPicPr>
        <p:blipFill>
          <a:blip r:embed="rId2"/>
          <a:stretch/>
        </p:blipFill>
        <p:spPr>
          <a:xfrm>
            <a:off x="2517840" y="2376720"/>
            <a:ext cx="1047240" cy="1047240"/>
          </a:xfrm>
          <a:prstGeom prst="rect">
            <a:avLst/>
          </a:prstGeom>
          <a:ln w="0">
            <a:noFill/>
          </a:ln>
        </p:spPr>
      </p:pic>
      <p:sp>
        <p:nvSpPr>
          <p:cNvPr id="848" name="Google Shape;916;p212"/>
          <p:cNvSpPr/>
          <p:nvPr/>
        </p:nvSpPr>
        <p:spPr>
          <a:xfrm>
            <a:off x="2668680" y="2730240"/>
            <a:ext cx="828720" cy="3027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49" name="Google Shape;917;p212"/>
          <p:cNvSpPr/>
          <p:nvPr/>
        </p:nvSpPr>
        <p:spPr>
          <a:xfrm>
            <a:off x="4083480" y="2716560"/>
            <a:ext cx="8643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Decision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50" name="Google Shape;918;p212"/>
          <p:cNvSpPr/>
          <p:nvPr/>
        </p:nvSpPr>
        <p:spPr>
          <a:xfrm>
            <a:off x="890280" y="1844640"/>
            <a:ext cx="7362000" cy="3034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B. Proses Pengujian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 : Untuk mengukur Performansi </a:t>
            </a:r>
            <a:endParaRPr lang="id-ID" sz="1400" b="0" strike="noStrike" spc="-1">
              <a:latin typeface="Arial"/>
            </a:endParaRPr>
          </a:p>
        </p:txBody>
      </p:sp>
      <p:pic>
        <p:nvPicPr>
          <p:cNvPr id="851" name="Google Shape;919;p212"/>
          <p:cNvPicPr/>
          <p:nvPr/>
        </p:nvPicPr>
        <p:blipFill>
          <a:blip r:embed="rId3"/>
          <a:stretch/>
        </p:blipFill>
        <p:spPr>
          <a:xfrm>
            <a:off x="5006520" y="2548080"/>
            <a:ext cx="3888000" cy="2285280"/>
          </a:xfrm>
          <a:prstGeom prst="rect">
            <a:avLst/>
          </a:prstGeom>
          <a:ln w="0">
            <a:noFill/>
          </a:ln>
        </p:spPr>
      </p:pic>
      <p:sp>
        <p:nvSpPr>
          <p:cNvPr id="852" name="Google Shape;920;p212"/>
          <p:cNvSpPr/>
          <p:nvPr/>
        </p:nvSpPr>
        <p:spPr>
          <a:xfrm>
            <a:off x="3660840" y="2914920"/>
            <a:ext cx="407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3" name="Google Shape;921;p212"/>
          <p:cNvPicPr/>
          <p:nvPr/>
        </p:nvPicPr>
        <p:blipFill>
          <a:blip r:embed="rId4"/>
          <a:stretch/>
        </p:blipFill>
        <p:spPr>
          <a:xfrm>
            <a:off x="1984680" y="3467520"/>
            <a:ext cx="2187360" cy="1255320"/>
          </a:xfrm>
          <a:prstGeom prst="rect">
            <a:avLst/>
          </a:prstGeom>
          <a:ln w="0">
            <a:noFill/>
          </a:ln>
        </p:spPr>
      </p:pic>
      <p:sp>
        <p:nvSpPr>
          <p:cNvPr id="854" name="Google Shape;922;p21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3CDB8D5-13A0-43BA-92F8-0F726ACC244A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72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927;p213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5. Model Evaluation </a:t>
            </a:r>
            <a:r>
              <a:t/>
            </a:r>
            <a:br/>
            <a:r>
              <a:t/>
            </a:r>
            <a:br/>
            <a:r>
              <a:t/>
            </a:r>
            <a:br/>
            <a:endParaRPr lang="id-ID" sz="2000" b="0" strike="noStrike" spc="-1">
              <a:latin typeface="Arial"/>
            </a:endParaRPr>
          </a:p>
        </p:txBody>
      </p:sp>
      <p:sp>
        <p:nvSpPr>
          <p:cNvPr id="856" name="Google Shape;928;p213"/>
          <p:cNvSpPr/>
          <p:nvPr/>
        </p:nvSpPr>
        <p:spPr>
          <a:xfrm>
            <a:off x="609480" y="1261800"/>
            <a:ext cx="5180040" cy="3337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Mengevaluasi Performansi Model Yang Dihasilkan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857" name="Google Shape;929;p213"/>
          <p:cNvGrpSpPr/>
          <p:nvPr/>
        </p:nvGrpSpPr>
        <p:grpSpPr>
          <a:xfrm>
            <a:off x="223920" y="2017800"/>
            <a:ext cx="502560" cy="502560"/>
            <a:chOff x="223920" y="2017800"/>
            <a:chExt cx="502560" cy="502560"/>
          </a:xfrm>
        </p:grpSpPr>
        <p:sp>
          <p:nvSpPr>
            <p:cNvPr id="858" name="Google Shape;930;p213"/>
            <p:cNvSpPr/>
            <p:nvPr/>
          </p:nvSpPr>
          <p:spPr>
            <a:xfrm flipH="1">
              <a:off x="223920" y="20178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Google Shape;931;p213"/>
            <p:cNvSpPr/>
            <p:nvPr/>
          </p:nvSpPr>
          <p:spPr>
            <a:xfrm flipH="1">
              <a:off x="223920" y="211752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860" name="Google Shape;932;p213"/>
          <p:cNvSpPr/>
          <p:nvPr/>
        </p:nvSpPr>
        <p:spPr>
          <a:xfrm>
            <a:off x="762120" y="1925280"/>
            <a:ext cx="3935520" cy="638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Mengevaluasi Model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Mengukur performansi model</a:t>
            </a:r>
            <a:endParaRPr lang="id-ID" sz="1600" b="0" strike="noStrike" spc="-1">
              <a:latin typeface="Arial"/>
            </a:endParaRPr>
          </a:p>
        </p:txBody>
      </p:sp>
      <p:grpSp>
        <p:nvGrpSpPr>
          <p:cNvPr id="861" name="Google Shape;933;p213"/>
          <p:cNvGrpSpPr/>
          <p:nvPr/>
        </p:nvGrpSpPr>
        <p:grpSpPr>
          <a:xfrm>
            <a:off x="249840" y="3690000"/>
            <a:ext cx="502560" cy="502560"/>
            <a:chOff x="249840" y="3690000"/>
            <a:chExt cx="502560" cy="502560"/>
          </a:xfrm>
        </p:grpSpPr>
        <p:sp>
          <p:nvSpPr>
            <p:cNvPr id="862" name="Google Shape;934;p213"/>
            <p:cNvSpPr/>
            <p:nvPr/>
          </p:nvSpPr>
          <p:spPr>
            <a:xfrm flipH="1">
              <a:off x="249840" y="3690000"/>
              <a:ext cx="502560" cy="502560"/>
            </a:xfrm>
            <a:prstGeom prst="ellipse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Google Shape;935;p213"/>
            <p:cNvSpPr/>
            <p:nvPr/>
          </p:nvSpPr>
          <p:spPr>
            <a:xfrm flipH="1">
              <a:off x="249840" y="3789720"/>
              <a:ext cx="502560" cy="302760"/>
            </a:xfrm>
            <a:prstGeom prst="rect">
              <a:avLst/>
            </a:prstGeom>
            <a:solidFill>
              <a:srgbClr val="6BC5C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864" name="Google Shape;936;p213"/>
          <p:cNvSpPr/>
          <p:nvPr/>
        </p:nvSpPr>
        <p:spPr>
          <a:xfrm>
            <a:off x="788040" y="3597480"/>
            <a:ext cx="3911760" cy="638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Mengevaluasi Proses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Menilai apakah proses sudah maksimal</a:t>
            </a:r>
            <a:endParaRPr lang="id-ID" sz="1600" b="0" strike="noStrike" spc="-1">
              <a:latin typeface="Arial"/>
            </a:endParaRPr>
          </a:p>
        </p:txBody>
      </p:sp>
      <p:sp>
        <p:nvSpPr>
          <p:cNvPr id="865" name="Google Shape;937;p213"/>
          <p:cNvSpPr/>
          <p:nvPr/>
        </p:nvSpPr>
        <p:spPr>
          <a:xfrm>
            <a:off x="4890240" y="1925280"/>
            <a:ext cx="40780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Performansi Capaian vs Target</a:t>
            </a:r>
            <a:endParaRPr lang="id-ID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Memilih Model terbaik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66" name="Google Shape;938;p213"/>
          <p:cNvSpPr/>
          <p:nvPr/>
        </p:nvSpPr>
        <p:spPr>
          <a:xfrm>
            <a:off x="4871160" y="3588120"/>
            <a:ext cx="40780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Review Proses untuk mencari </a:t>
            </a:r>
            <a:r>
              <a:t/>
            </a:r>
            <a:br/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batasan atau kekurangan model</a:t>
            </a:r>
            <a:endParaRPr lang="id-ID" sz="1400" b="0" strike="noStrike" spc="-1">
              <a:latin typeface="Arial"/>
            </a:endParaRPr>
          </a:p>
        </p:txBody>
      </p:sp>
      <p:sp>
        <p:nvSpPr>
          <p:cNvPr id="867" name="Google Shape;939;p213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B262802-61F9-415B-A897-88CEF21D20AA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73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944;p214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Arial"/>
              </a:rPr>
              <a:t>Summary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869" name="Google Shape;945;p214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14480">
              <a:lnSpc>
                <a:spcPct val="115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Pada topik ini, kita sudah mempelajari:</a:t>
            </a:r>
            <a:endParaRPr lang="id-ID" sz="18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Langkah-langkah utama dalam menggunakan data untuk membuat suatu aplikasi AI berdasar metodologi data science</a:t>
            </a:r>
            <a:endParaRPr lang="id-ID" sz="16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Pengembangan sistem Ai berdasar data bukan hanya masalah teknis (terkait data) namun merupakan masalah bisnis/ organisasi </a:t>
            </a:r>
            <a:endParaRPr lang="id-ID" sz="1600" b="0" strike="noStrike" spc="-1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Pengembangan sistem melibatkan Pakar Domain, Pakar Data Science/ AI, Pakar Manajemen Proyek, dan Pakar TI dalam satu Tim </a:t>
            </a:r>
            <a:endParaRPr lang="id-ID" sz="16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id-ID" sz="16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id-ID" sz="16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id-ID" sz="1600" b="0" strike="noStrike" spc="-1">
              <a:latin typeface="Arial"/>
            </a:endParaRPr>
          </a:p>
        </p:txBody>
      </p:sp>
      <p:sp>
        <p:nvSpPr>
          <p:cNvPr id="870" name="Google Shape;946;p214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09FE415-6F62-4368-8040-A4B853F4AF60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74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951;p129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Arial"/>
                <a:ea typeface="Arial"/>
              </a:rPr>
              <a:t>Referensi</a:t>
            </a:r>
            <a:endParaRPr lang="id-ID" sz="2700" b="0" strike="noStrike" spc="-1">
              <a:latin typeface="Arial"/>
            </a:endParaRPr>
          </a:p>
        </p:txBody>
      </p:sp>
      <p:sp>
        <p:nvSpPr>
          <p:cNvPr id="872" name="Google Shape;952;p129"/>
          <p:cNvSpPr/>
          <p:nvPr/>
        </p:nvSpPr>
        <p:spPr>
          <a:xfrm>
            <a:off x="311760" y="1152360"/>
            <a:ext cx="8715600" cy="37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Standard Kompetensi Kerja Nasional Indonesia Bidang AI sub bidang Data Science</a:t>
            </a:r>
            <a:endParaRPr lang="id-ID" sz="1100" b="0" strike="noStrike" spc="-1">
              <a:latin typeface="Arial"/>
            </a:endParaRPr>
          </a:p>
          <a:p>
            <a:pPr marL="914400" lvl="1" indent="-2998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https://skkni.kemnaker.go.id/tentang-skkni/dokumen</a:t>
            </a:r>
            <a:endParaRPr lang="id-ID" sz="1100" b="0" strike="noStrike" spc="-1">
              <a:latin typeface="Arial"/>
            </a:endParaRPr>
          </a:p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CRISP-DM</a:t>
            </a:r>
            <a:endParaRPr lang="id-ID" sz="1100" b="0" strike="noStrike" spc="-1">
              <a:latin typeface="Arial"/>
            </a:endParaRPr>
          </a:p>
          <a:p>
            <a:pPr marL="914400" lvl="1" indent="-2998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http://crisp-dm.eu/</a:t>
            </a:r>
            <a:endParaRPr lang="id-ID" sz="1100" b="0" strike="noStrike" spc="-1">
              <a:latin typeface="Arial"/>
            </a:endParaRPr>
          </a:p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IBM Data Science Methodology</a:t>
            </a:r>
            <a:endParaRPr lang="id-ID" sz="1100" b="0" strike="noStrike" spc="-1">
              <a:latin typeface="Arial"/>
            </a:endParaRPr>
          </a:p>
          <a:p>
            <a:pPr marL="914400" lvl="1" indent="-2998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2"/>
              </a:rPr>
              <a:t>https://www.slideshare.net/JohnBRollinsPhD/foundational-methodology-for-data-science</a:t>
            </a:r>
            <a:endParaRPr lang="id-ID" sz="1100" b="0" strike="noStrike" spc="-1">
              <a:latin typeface="Arial"/>
            </a:endParaRPr>
          </a:p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Microsoft Methodology</a:t>
            </a:r>
            <a:endParaRPr lang="id-ID" sz="1100" b="0" strike="noStrike" spc="-1">
              <a:latin typeface="Arial"/>
            </a:endParaRPr>
          </a:p>
          <a:p>
            <a:pPr marL="914400" lvl="1" indent="-2998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3"/>
              </a:rPr>
              <a:t>https://docs.microsoft.com/en-us/azure/machine-learning/team-data-science-process/overview</a:t>
            </a:r>
            <a:endParaRPr lang="id-ID" sz="1100" b="0" strike="noStrike" spc="-1">
              <a:latin typeface="Arial"/>
            </a:endParaRPr>
          </a:p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Domino Methodology</a:t>
            </a:r>
            <a:endParaRPr lang="id-ID" sz="1100" b="0" strike="noStrike" spc="-1">
              <a:latin typeface="Arial"/>
            </a:endParaRPr>
          </a:p>
          <a:p>
            <a:pPr marL="914400" lvl="1" indent="-29988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u="sng" strike="noStrike" spc="-1">
                <a:solidFill>
                  <a:srgbClr val="000000"/>
                </a:solidFill>
                <a:uFillTx/>
                <a:latin typeface="Arial"/>
                <a:ea typeface="Arial"/>
                <a:hlinkClick r:id="rId4"/>
              </a:rPr>
              <a:t>https://www.dominodatalab.com/</a:t>
            </a:r>
            <a:endParaRPr lang="id-ID" sz="1100" b="0" strike="noStrike" spc="-1">
              <a:latin typeface="Arial"/>
            </a:endParaRPr>
          </a:p>
          <a:p>
            <a:pPr marL="457200" indent="-32544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Togaf</a:t>
            </a:r>
            <a:endParaRPr lang="id-ID" sz="1100" b="0" strike="noStrike" spc="-1">
              <a:latin typeface="Arial"/>
            </a:endParaRPr>
          </a:p>
          <a:p>
            <a:pPr marL="914400" lvl="1" indent="-33444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https://pubs.opengroup.org/architecture/togaf9-doc/arch/</a:t>
            </a:r>
            <a:endParaRPr lang="id-ID" sz="1100" b="0" strike="noStrike" spc="-1">
              <a:latin typeface="Arial"/>
            </a:endParaRPr>
          </a:p>
          <a:p>
            <a:pPr marL="457200" indent="-34560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SDLC:</a:t>
            </a:r>
            <a:endParaRPr lang="id-ID" sz="1100" b="0" strike="noStrike" spc="-1">
              <a:latin typeface="Arial"/>
            </a:endParaRPr>
          </a:p>
          <a:p>
            <a:pPr marL="914400" lvl="1" indent="-33444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https://glints.com/id/lowongan/software-development-life-cycle/#.YQ0hM4gzZPZ</a:t>
            </a:r>
            <a:endParaRPr lang="id-ID" sz="1100" b="0" strike="noStrike" spc="-1">
              <a:latin typeface="Arial"/>
            </a:endParaRPr>
          </a:p>
          <a:p>
            <a:pPr marL="914400" lvl="1" indent="-33444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https://www.dicoding.com/blog/metode-sdlc/</a:t>
            </a:r>
            <a:endParaRPr lang="id-ID" sz="1100" b="0" strike="noStrike" spc="-1">
              <a:latin typeface="Arial"/>
            </a:endParaRPr>
          </a:p>
          <a:p>
            <a:pPr marL="914400" lvl="1" indent="-33444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http://www.id.w3ki.com/sdlc/sdlc_rad_model.html</a:t>
            </a:r>
            <a:endParaRPr lang="id-ID" sz="1100" b="0" strike="noStrike" spc="-1">
              <a:latin typeface="Arial"/>
            </a:endParaRPr>
          </a:p>
          <a:p>
            <a:pPr marL="914400" lvl="1" indent="-33444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https://medium.com/@purwanto.dev/metodologi-system-development-life-cycle-sdlc-2f0349df1364</a:t>
            </a:r>
            <a:endParaRPr lang="id-ID" sz="1100" b="0" strike="noStrike" spc="-1">
              <a:latin typeface="Arial"/>
            </a:endParaRPr>
          </a:p>
          <a:p>
            <a:pPr marL="457200" indent="-345600">
              <a:lnSpc>
                <a:spcPct val="9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Proses Bisnis:</a:t>
            </a:r>
            <a:endParaRPr lang="id-ID" sz="1100" b="0" strike="noStrike" spc="-1">
              <a:latin typeface="Arial"/>
            </a:endParaRPr>
          </a:p>
          <a:p>
            <a:pPr marL="914400" lvl="1" indent="-33516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https://camunda.com/bpmn/</a:t>
            </a:r>
            <a:endParaRPr lang="id-ID" sz="1100" b="0" strike="noStrike" spc="-1">
              <a:latin typeface="Arial"/>
            </a:endParaRPr>
          </a:p>
          <a:p>
            <a:pPr marL="914400" lvl="1" indent="-33516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https://www.bpmn.org/</a:t>
            </a:r>
            <a:endParaRPr lang="id-ID" sz="1100" b="0" strike="noStrike" spc="-1">
              <a:latin typeface="Arial"/>
            </a:endParaRPr>
          </a:p>
          <a:p>
            <a:pPr marL="914400" lvl="1" indent="-335160">
              <a:lnSpc>
                <a:spcPct val="9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http://ccg.co.id/blog/2017/04/28/pemodelan-proses-bisnis-dengan-bpmn/</a:t>
            </a:r>
            <a:endParaRPr lang="id-ID" sz="1100" b="0" strike="noStrike" spc="-1">
              <a:latin typeface="Arial"/>
            </a:endParaRPr>
          </a:p>
        </p:txBody>
      </p:sp>
      <p:sp>
        <p:nvSpPr>
          <p:cNvPr id="873" name="PlaceHolder 1"/>
          <p:cNvSpPr>
            <a:spLocks noGrp="1"/>
          </p:cNvSpPr>
          <p:nvPr>
            <p:ph type="sldNum"/>
          </p:nvPr>
        </p:nvSpPr>
        <p:spPr>
          <a:xfrm>
            <a:off x="0" y="4809600"/>
            <a:ext cx="45648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387C713-D0C7-4D7B-AA2E-91BC0087D1F5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75</a:t>
            </a:fld>
            <a:endParaRPr lang="id-ID" sz="10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500" b="1" strike="noStrike" spc="-1">
                <a:solidFill>
                  <a:srgbClr val="000000"/>
                </a:solidFill>
                <a:latin typeface="Arial"/>
                <a:ea typeface="Arial"/>
              </a:rPr>
              <a:t>Quiz / Tugas </a:t>
            </a:r>
            <a:endParaRPr lang="id-ID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Quiz dapat diakses melalui https://spadadikti.id/</a:t>
            </a:r>
            <a:endParaRPr lang="id-ID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Google Shape;960;gfcc8e11bbb_0_8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934F714-B3EC-4E21-B44E-0E6255A94D59}" type="slidenum"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76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202;p62"/>
          <p:cNvSpPr/>
          <p:nvPr/>
        </p:nvSpPr>
        <p:spPr>
          <a:xfrm>
            <a:off x="130320" y="444960"/>
            <a:ext cx="893628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2360" b="0" strike="noStrike" spc="-1">
                <a:solidFill>
                  <a:srgbClr val="000000"/>
                </a:solidFill>
                <a:latin typeface="Arial"/>
                <a:ea typeface="Arial"/>
              </a:rPr>
              <a:t>Sistem AI berbasis (Big) Data dikembangkan dalam 2 tahap</a:t>
            </a:r>
            <a:endParaRPr lang="id-ID" sz="2360" b="0" strike="noStrike" spc="-1">
              <a:latin typeface="Arial"/>
            </a:endParaRPr>
          </a:p>
        </p:txBody>
      </p:sp>
      <p:sp>
        <p:nvSpPr>
          <p:cNvPr id="391" name="Google Shape;203;p62"/>
          <p:cNvSpPr/>
          <p:nvPr/>
        </p:nvSpPr>
        <p:spPr>
          <a:xfrm>
            <a:off x="130320" y="1428120"/>
            <a:ext cx="2845080" cy="13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1. Pengembangan</a:t>
            </a:r>
            <a:r>
              <a:t/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(Pelatihan)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392" name="Google Shape;204;p62"/>
          <p:cNvSpPr/>
          <p:nvPr/>
        </p:nvSpPr>
        <p:spPr>
          <a:xfrm>
            <a:off x="258120" y="3381480"/>
            <a:ext cx="3658680" cy="13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2. Penggunaan</a:t>
            </a:r>
            <a:endParaRPr lang="id-ID" sz="2400" b="0" strike="noStrike" spc="-1">
              <a:latin typeface="Arial"/>
            </a:endParaRPr>
          </a:p>
        </p:txBody>
      </p:sp>
      <p:sp>
        <p:nvSpPr>
          <p:cNvPr id="393" name="Google Shape;205;p62"/>
          <p:cNvSpPr/>
          <p:nvPr/>
        </p:nvSpPr>
        <p:spPr>
          <a:xfrm>
            <a:off x="3370320" y="3593520"/>
            <a:ext cx="4678920" cy="127656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Google Shape;206;p62"/>
          <p:cNvSpPr/>
          <p:nvPr/>
        </p:nvSpPr>
        <p:spPr>
          <a:xfrm>
            <a:off x="3376800" y="1373760"/>
            <a:ext cx="4645440" cy="198288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Google Shape;207;p62"/>
          <p:cNvSpPr/>
          <p:nvPr/>
        </p:nvSpPr>
        <p:spPr>
          <a:xfrm>
            <a:off x="3370320" y="3593520"/>
            <a:ext cx="4678920" cy="127656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Google Shape;208;p62"/>
          <p:cNvSpPr/>
          <p:nvPr/>
        </p:nvSpPr>
        <p:spPr>
          <a:xfrm>
            <a:off x="3376800" y="1373760"/>
            <a:ext cx="4645440" cy="1982880"/>
          </a:xfrm>
          <a:prstGeom prst="frame">
            <a:avLst>
              <a:gd name="adj1" fmla="val 1541"/>
            </a:avLst>
          </a:prstGeom>
          <a:solidFill>
            <a:srgbClr val="4285F4"/>
          </a:solidFill>
          <a:ln w="12700">
            <a:solidFill>
              <a:srgbClr val="3062B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7" name="Google Shape;209;p62"/>
          <p:cNvPicPr/>
          <p:nvPr/>
        </p:nvPicPr>
        <p:blipFill>
          <a:blip r:embed="rId2"/>
          <a:stretch/>
        </p:blipFill>
        <p:spPr>
          <a:xfrm>
            <a:off x="3593520" y="3983760"/>
            <a:ext cx="4133160" cy="607680"/>
          </a:xfrm>
          <a:prstGeom prst="rect">
            <a:avLst/>
          </a:prstGeom>
          <a:ln w="0">
            <a:noFill/>
          </a:ln>
        </p:spPr>
      </p:pic>
      <p:pic>
        <p:nvPicPr>
          <p:cNvPr id="398" name="Google Shape;210;p62"/>
          <p:cNvPicPr/>
          <p:nvPr/>
        </p:nvPicPr>
        <p:blipFill>
          <a:blip r:embed="rId3"/>
          <a:stretch/>
        </p:blipFill>
        <p:spPr>
          <a:xfrm>
            <a:off x="3542040" y="1443600"/>
            <a:ext cx="4184640" cy="1843200"/>
          </a:xfrm>
          <a:prstGeom prst="rect">
            <a:avLst/>
          </a:prstGeom>
          <a:ln w="0">
            <a:noFill/>
          </a:ln>
        </p:spPr>
      </p:pic>
      <p:sp>
        <p:nvSpPr>
          <p:cNvPr id="399" name="Google Shape;211;p62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F3BF9F3-AC1D-4788-A863-E7497F2ACE06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216;p86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 fontScale="94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700" b="1" strike="noStrike" spc="-1">
                <a:solidFill>
                  <a:srgbClr val="000000"/>
                </a:solidFill>
                <a:latin typeface="Overlock"/>
                <a:ea typeface="Overlock"/>
              </a:rPr>
              <a:t>Tujuan Tugas/ Task yang Biasa Dikembangkan</a:t>
            </a:r>
            <a:endParaRPr lang="id-ID" sz="2700" b="0" strike="noStrike" spc="-1">
              <a:latin typeface="Arial"/>
            </a:endParaRPr>
          </a:p>
        </p:txBody>
      </p:sp>
      <p:grpSp>
        <p:nvGrpSpPr>
          <p:cNvPr id="401" name="Google Shape;217;p86"/>
          <p:cNvGrpSpPr/>
          <p:nvPr/>
        </p:nvGrpSpPr>
        <p:grpSpPr>
          <a:xfrm>
            <a:off x="322200" y="1268640"/>
            <a:ext cx="502560" cy="502560"/>
            <a:chOff x="322200" y="1268640"/>
            <a:chExt cx="502560" cy="502560"/>
          </a:xfrm>
        </p:grpSpPr>
        <p:sp>
          <p:nvSpPr>
            <p:cNvPr id="402" name="Google Shape;218;p86"/>
            <p:cNvSpPr/>
            <p:nvPr/>
          </p:nvSpPr>
          <p:spPr>
            <a:xfrm flipH="1">
              <a:off x="322200" y="1268640"/>
              <a:ext cx="502560" cy="502560"/>
            </a:xfrm>
            <a:prstGeom prst="ellipse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Google Shape;219;p86"/>
            <p:cNvSpPr/>
            <p:nvPr/>
          </p:nvSpPr>
          <p:spPr>
            <a:xfrm flipH="1">
              <a:off x="322200" y="1368360"/>
              <a:ext cx="502560" cy="302760"/>
            </a:xfrm>
            <a:prstGeom prst="rect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404" name="Google Shape;220;p86"/>
          <p:cNvSpPr/>
          <p:nvPr/>
        </p:nvSpPr>
        <p:spPr>
          <a:xfrm>
            <a:off x="1066680" y="1129680"/>
            <a:ext cx="7542360" cy="6994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Descriptive: 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Menjelaskan keadaan bisnis saat ini melalui data historis.</a:t>
            </a:r>
            <a:endParaRPr lang="id-ID" sz="2000" b="0" strike="noStrike" spc="-1">
              <a:latin typeface="Arial"/>
            </a:endParaRPr>
          </a:p>
        </p:txBody>
      </p:sp>
      <p:grpSp>
        <p:nvGrpSpPr>
          <p:cNvPr id="405" name="Google Shape;221;p86"/>
          <p:cNvGrpSpPr/>
          <p:nvPr/>
        </p:nvGrpSpPr>
        <p:grpSpPr>
          <a:xfrm>
            <a:off x="303480" y="2101320"/>
            <a:ext cx="502560" cy="502560"/>
            <a:chOff x="303480" y="2101320"/>
            <a:chExt cx="502560" cy="502560"/>
          </a:xfrm>
        </p:grpSpPr>
        <p:sp>
          <p:nvSpPr>
            <p:cNvPr id="406" name="Google Shape;222;p86"/>
            <p:cNvSpPr/>
            <p:nvPr/>
          </p:nvSpPr>
          <p:spPr>
            <a:xfrm flipH="1">
              <a:off x="303480" y="2101320"/>
              <a:ext cx="502560" cy="502560"/>
            </a:xfrm>
            <a:prstGeom prst="ellipse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Google Shape;223;p86"/>
            <p:cNvSpPr/>
            <p:nvPr/>
          </p:nvSpPr>
          <p:spPr>
            <a:xfrm flipH="1">
              <a:off x="303480" y="2201040"/>
              <a:ext cx="502560" cy="302760"/>
            </a:xfrm>
            <a:prstGeom prst="rect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408" name="Google Shape;224;p86"/>
          <p:cNvSpPr/>
          <p:nvPr/>
        </p:nvSpPr>
        <p:spPr>
          <a:xfrm>
            <a:off x="1047960" y="1886040"/>
            <a:ext cx="7542360" cy="1004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Lato"/>
                <a:ea typeface="Lato"/>
              </a:rPr>
              <a:t>Diagnostic: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Menjelaskan mengapa suatu masalah terjadi dengan melihat data historis.</a:t>
            </a:r>
            <a:endParaRPr lang="id-ID" sz="2000" b="0" strike="noStrike" spc="-1">
              <a:latin typeface="Arial"/>
            </a:endParaRPr>
          </a:p>
        </p:txBody>
      </p:sp>
      <p:grpSp>
        <p:nvGrpSpPr>
          <p:cNvPr id="409" name="Google Shape;225;p86"/>
          <p:cNvGrpSpPr/>
          <p:nvPr/>
        </p:nvGrpSpPr>
        <p:grpSpPr>
          <a:xfrm>
            <a:off x="303480" y="3233880"/>
            <a:ext cx="502560" cy="502560"/>
            <a:chOff x="303480" y="3233880"/>
            <a:chExt cx="502560" cy="502560"/>
          </a:xfrm>
        </p:grpSpPr>
        <p:sp>
          <p:nvSpPr>
            <p:cNvPr id="410" name="Google Shape;226;p86"/>
            <p:cNvSpPr/>
            <p:nvPr/>
          </p:nvSpPr>
          <p:spPr>
            <a:xfrm flipH="1">
              <a:off x="303480" y="3233880"/>
              <a:ext cx="502560" cy="502560"/>
            </a:xfrm>
            <a:prstGeom prst="ellipse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Google Shape;227;p86"/>
            <p:cNvSpPr/>
            <p:nvPr/>
          </p:nvSpPr>
          <p:spPr>
            <a:xfrm flipH="1">
              <a:off x="303480" y="3333600"/>
              <a:ext cx="502560" cy="302760"/>
            </a:xfrm>
            <a:prstGeom prst="rect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03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412" name="Google Shape;228;p86"/>
          <p:cNvSpPr/>
          <p:nvPr/>
        </p:nvSpPr>
        <p:spPr>
          <a:xfrm>
            <a:off x="1047960" y="2952720"/>
            <a:ext cx="7542360" cy="10044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Predictive: 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Memproyeksikan atau memprediksi hasil masa depan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berdasarkan data historis. </a:t>
            </a:r>
            <a:endParaRPr lang="id-ID" sz="2000" b="0" strike="noStrike" spc="-1">
              <a:latin typeface="Arial"/>
            </a:endParaRPr>
          </a:p>
        </p:txBody>
      </p:sp>
      <p:grpSp>
        <p:nvGrpSpPr>
          <p:cNvPr id="413" name="Google Shape;229;p86"/>
          <p:cNvGrpSpPr/>
          <p:nvPr/>
        </p:nvGrpSpPr>
        <p:grpSpPr>
          <a:xfrm>
            <a:off x="303480" y="4308480"/>
            <a:ext cx="502560" cy="502560"/>
            <a:chOff x="303480" y="4308480"/>
            <a:chExt cx="502560" cy="502560"/>
          </a:xfrm>
        </p:grpSpPr>
        <p:sp>
          <p:nvSpPr>
            <p:cNvPr id="414" name="Google Shape;230;p86"/>
            <p:cNvSpPr/>
            <p:nvPr/>
          </p:nvSpPr>
          <p:spPr>
            <a:xfrm flipH="1">
              <a:off x="303480" y="4308480"/>
              <a:ext cx="502560" cy="502560"/>
            </a:xfrm>
            <a:prstGeom prst="ellipse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Google Shape;231;p86"/>
            <p:cNvSpPr/>
            <p:nvPr/>
          </p:nvSpPr>
          <p:spPr>
            <a:xfrm flipH="1">
              <a:off x="303480" y="4408200"/>
              <a:ext cx="502560" cy="302760"/>
            </a:xfrm>
            <a:prstGeom prst="rect">
              <a:avLst/>
            </a:prstGeom>
            <a:solidFill>
              <a:srgbClr val="1EA4B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04</a:t>
              </a:r>
              <a:endParaRPr lang="id-ID" sz="1400" b="0" strike="noStrike" spc="-1">
                <a:latin typeface="Arial"/>
              </a:endParaRPr>
            </a:p>
          </p:txBody>
        </p:sp>
      </p:grpSp>
      <p:sp>
        <p:nvSpPr>
          <p:cNvPr id="416" name="Google Shape;232;p86"/>
          <p:cNvSpPr/>
          <p:nvPr/>
        </p:nvSpPr>
        <p:spPr>
          <a:xfrm>
            <a:off x="1047960" y="4019400"/>
            <a:ext cx="7542360" cy="1309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Arial"/>
              </a:rPr>
              <a:t>Prescriptive: 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Menggunakan hasil analitik prediktif dan pengetahuan lain </a:t>
            </a:r>
            <a:endParaRPr lang="id-ID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dengan menyarankan upaya terbaik di masa depan. </a:t>
            </a:r>
            <a:endParaRPr lang="id-ID" sz="2000" b="0" strike="noStrike" spc="-1">
              <a:latin typeface="Arial"/>
            </a:endParaRPr>
          </a:p>
        </p:txBody>
      </p:sp>
      <p:sp>
        <p:nvSpPr>
          <p:cNvPr id="417" name="Google Shape;233;p86"/>
          <p:cNvSpPr/>
          <p:nvPr/>
        </p:nvSpPr>
        <p:spPr>
          <a:xfrm>
            <a:off x="0" y="4809600"/>
            <a:ext cx="45612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274BDF3-FA40-4DF1-B082-65A506191CB8}" type="slidenum"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id-ID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2920</Words>
  <Application>Microsoft Office PowerPoint</Application>
  <PresentationFormat>On-screen Show (16:9)</PresentationFormat>
  <Paragraphs>661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77</vt:i4>
      </vt:variant>
    </vt:vector>
  </HeadingPairs>
  <TitlesOfParts>
    <vt:vector size="96" baseType="lpstr">
      <vt:lpstr>Arial</vt:lpstr>
      <vt:lpstr>Corbel</vt:lpstr>
      <vt:lpstr>DejaVu Sans</vt:lpstr>
      <vt:lpstr>Garamond</vt:lpstr>
      <vt:lpstr>Gulim</vt:lpstr>
      <vt:lpstr>Lato</vt:lpstr>
      <vt:lpstr>Lato Black</vt:lpstr>
      <vt:lpstr>Noto Sans Symbols</vt:lpstr>
      <vt:lpstr>Overlock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Metodologi Pengembangan AI Menggunakan Data</vt:lpstr>
      <vt:lpstr>Profil Pengajar: I Putu Agus Eka Pratama, S.T., M.T.</vt:lpstr>
      <vt:lpstr>PowerPoint Presentation</vt:lpstr>
      <vt:lpstr>PowerPoint Presentation</vt:lpstr>
      <vt:lpstr>PowerPoint Presentation</vt:lpstr>
      <vt:lpstr>Mengapa Metodologi Diperlukan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Life Cycle (materi pelengkap/tambahan tim instruktur UG)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Bisnis (probis) (materi pelengkap/tambahan tim instruktur UG)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Berbagai Metodologi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Langkah Pengembangan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/ Tugas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 Pengembangan AI Menggunakan Data</dc:title>
  <dc:subject/>
  <dc:creator>rizal prayogo</dc:creator>
  <dc:description/>
  <cp:lastModifiedBy>Gus Agung</cp:lastModifiedBy>
  <cp:revision>5</cp:revision>
  <dcterms:created xsi:type="dcterms:W3CDTF">2021-08-06T09:50:00Z</dcterms:created>
  <dcterms:modified xsi:type="dcterms:W3CDTF">2021-11-06T02:51:59Z</dcterms:modified>
  <dc:language>id-ID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KSOProductBuildVer">
    <vt:lpwstr>1033-11.2.0.10223</vt:lpwstr>
  </property>
  <property fmtid="{D5CDD505-2E9C-101B-9397-08002B2CF9AE}" pid="4" name="Notes">
    <vt:i4>77</vt:i4>
  </property>
  <property fmtid="{D5CDD505-2E9C-101B-9397-08002B2CF9AE}" pid="5" name="PresentationFormat">
    <vt:lpwstr>On-screen Show (16:9)</vt:lpwstr>
  </property>
  <property fmtid="{D5CDD505-2E9C-101B-9397-08002B2CF9AE}" pid="6" name="Slides">
    <vt:i4>77</vt:i4>
  </property>
</Properties>
</file>